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64" r:id="rId4"/>
    <p:sldId id="265" r:id="rId5"/>
    <p:sldId id="266" r:id="rId6"/>
    <p:sldId id="261" r:id="rId7"/>
    <p:sldId id="263" r:id="rId8"/>
    <p:sldId id="259" r:id="rId9"/>
    <p:sldId id="260" r:id="rId10"/>
    <p:sldId id="257" r:id="rId11"/>
    <p:sldId id="262" r:id="rId12"/>
    <p:sldId id="269" r:id="rId13"/>
    <p:sldId id="267" r:id="rId14"/>
    <p:sldId id="270" r:id="rId15"/>
    <p:sldId id="271" r:id="rId16"/>
    <p:sldId id="277" r:id="rId17"/>
    <p:sldId id="272" r:id="rId18"/>
    <p:sldId id="278" r:id="rId19"/>
    <p:sldId id="280" r:id="rId20"/>
    <p:sldId id="273" r:id="rId21"/>
    <p:sldId id="274" r:id="rId22"/>
    <p:sldId id="279" r:id="rId23"/>
    <p:sldId id="281" r:id="rId24"/>
    <p:sldId id="282" r:id="rId25"/>
    <p:sldId id="275"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an Latham" initials="IL" lastIdx="3" clrIdx="0">
    <p:extLst>
      <p:ext uri="{19B8F6BF-5375-455C-9EA6-DF929625EA0E}">
        <p15:presenceInfo xmlns:p15="http://schemas.microsoft.com/office/powerpoint/2012/main" userId="Ian Lath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1T16:43:05.683" idx="1">
    <p:pos x="6957" y="2534"/>
    <p:text>NOUN
(in Kantian philosophy) a thing as it is in itself, as distinct from a thing as it is knowable by the senses through phenomenal attributes.</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1-21T16:47:40.375" idx="2">
    <p:pos x="10" y="10"/>
    <p:text>The historical origin of the modern form of the question of aesthetic formalism is usually dated to Immanuel Kant and the writing of his third Critique where Kant states: "Every form of the objects of sense is either figure (Gestalt) or play (Spiel). In the latter case it is either play of figures or the mere play of sensations. The charm (Reiz) of colors... may be added, but the delineations (Zeichnung) in the... composition (Komposition)... constitute the proper object of the pure judgment of taste."[3]</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C02DC-6819-4E2F-AF54-B39223A145D4}" type="datetimeFigureOut">
              <a:rPr lang="en-GB" smtClean="0"/>
              <a:t>23/01/2018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C3C42-BAD6-4F1D-A91F-16C21AE7B1B9}" type="slidenum">
              <a:rPr lang="en-GB" smtClean="0"/>
              <a:t>‹#›</a:t>
            </a:fld>
            <a:endParaRPr lang="en-GB"/>
          </a:p>
        </p:txBody>
      </p:sp>
    </p:spTree>
    <p:extLst>
      <p:ext uri="{BB962C8B-B14F-4D97-AF65-F5344CB8AC3E}">
        <p14:creationId xmlns:p14="http://schemas.microsoft.com/office/powerpoint/2010/main" val="214854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FC3C42-BAD6-4F1D-A91F-16C21AE7B1B9}" type="slidenum">
              <a:rPr lang="en-GB" smtClean="0"/>
              <a:t>3</a:t>
            </a:fld>
            <a:endParaRPr lang="en-GB"/>
          </a:p>
        </p:txBody>
      </p:sp>
    </p:spTree>
    <p:extLst>
      <p:ext uri="{BB962C8B-B14F-4D97-AF65-F5344CB8AC3E}">
        <p14:creationId xmlns:p14="http://schemas.microsoft.com/office/powerpoint/2010/main" val="78177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0162-AFF7-422B-94C5-ABA4FC186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BDE261-1DE4-4826-90F2-D04D7312C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532E7B-CF7A-440D-8CAF-2378BA0C6D41}"/>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43718B3C-1BD9-441C-9697-456B10394E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A9B006-7DFD-42C2-B9F7-17E0B9754A18}"/>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383302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E4B0-EDA1-476F-A430-697FDC9556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B8C1E4-22E0-4969-AB92-4354199ADE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5902D4-2D95-40A3-BF0D-8AF5F3EF9FB4}"/>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BF2DE5F4-87B3-4EEA-A48F-E6CFA6B05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88ED6D-D9F4-481A-89B2-A19242423B6B}"/>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316472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AF822-1ECB-431B-8263-C330B7EEA4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740CA8-0F78-4B95-B005-137C1A72EB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0A56FB-8DFE-4ACA-A0BA-79263F66A09C}"/>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801013ED-3DF8-45BD-BFFD-9A429D8186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A7FC56-B10F-4BCA-93A9-02DAC4A72CB9}"/>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364226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5E8B-5C39-421E-BC8E-95E0ED059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807C50-776D-47C4-AD4D-1783AC565F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158219-AD7E-4694-A4AF-6DA0267D3051}"/>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28BDC3D3-8CED-4079-8DF7-4CAA26907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23C610-3E7E-4062-B6CB-CD305238125D}"/>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105116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31ED-B1AD-47C9-AD27-B30FA94C5A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B73C3B-8D82-4850-923D-EF77C183B4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010E9B-DEA3-4C57-BA39-4834B2BCFD99}"/>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BE27FCCB-CAE8-4E58-B7B4-1129FD65F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40A8D0-139C-45CC-8D4B-D4B228C3534E}"/>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344018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1C3AD-C4A0-48A0-9B7F-8B6DF9A785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CF5F29-717B-455D-AE22-36760E7105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AD24BB-823D-4933-8D22-7949D74CE6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69CC41-5ECC-4374-BC65-5106A3AFABB6}"/>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6" name="Footer Placeholder 5">
            <a:extLst>
              <a:ext uri="{FF2B5EF4-FFF2-40B4-BE49-F238E27FC236}">
                <a16:creationId xmlns:a16="http://schemas.microsoft.com/office/drawing/2014/main" id="{F9E72F00-B248-4620-B8C3-F1D823539F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B3D3B8-54E0-4AEE-AF89-B6F4E4562A2E}"/>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143491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88FA-446F-49BE-9098-6B60A16CBF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338C69-2A88-4A31-98BB-DC1844058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F3823E-F73A-41DB-B653-075D4E825E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080A77-D79C-498F-AF25-DBE68C1E8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E8F657-1EE2-4FDE-9F40-D1049462B0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9EA343-CCE2-4C3A-BDF9-CCD78ECDAB4E}"/>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8" name="Footer Placeholder 7">
            <a:extLst>
              <a:ext uri="{FF2B5EF4-FFF2-40B4-BE49-F238E27FC236}">
                <a16:creationId xmlns:a16="http://schemas.microsoft.com/office/drawing/2014/main" id="{A4C99F18-4B6B-41F2-92FB-A42925E757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66CAB3-EF16-490C-AEDB-FC4BE1300906}"/>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52094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1974-1B84-4A82-A7E8-DB6DD7E766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DD4282-6823-4FFF-B1A4-5E6A33A40C7A}"/>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4" name="Footer Placeholder 3">
            <a:extLst>
              <a:ext uri="{FF2B5EF4-FFF2-40B4-BE49-F238E27FC236}">
                <a16:creationId xmlns:a16="http://schemas.microsoft.com/office/drawing/2014/main" id="{67A73FD5-160F-4E75-AF22-63D6575D06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5EDF8E0-3079-41C3-823B-BE0EF72B4106}"/>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291315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89E24-5C0E-4419-8FF7-82B3C4A1632D}"/>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3" name="Footer Placeholder 2">
            <a:extLst>
              <a:ext uri="{FF2B5EF4-FFF2-40B4-BE49-F238E27FC236}">
                <a16:creationId xmlns:a16="http://schemas.microsoft.com/office/drawing/2014/main" id="{0AD6B5EE-357D-4BDF-806F-980CD87871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84E725-1C58-4AA5-A86A-131A301B26DF}"/>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3452379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D3A2-99B9-4643-BE84-C831206B5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03BEA4-553D-4AAF-992A-3760A001F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B1ECAA-EC90-4E9C-A618-B82D9CEAF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A9D40-39BE-4408-882A-9BA7F7B2C1D3}"/>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6" name="Footer Placeholder 5">
            <a:extLst>
              <a:ext uri="{FF2B5EF4-FFF2-40B4-BE49-F238E27FC236}">
                <a16:creationId xmlns:a16="http://schemas.microsoft.com/office/drawing/2014/main" id="{00D7A6B4-31E2-45FB-A5BF-AAE361C8E5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070FB1-8060-48DB-9FFA-32D4A64A0D75}"/>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190646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1FEE-F723-41AF-A62D-65673EB93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82201A-99AE-46A0-AFB0-C16D28BA71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292F5B-9660-4449-BE9A-11998221C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A4CAD6-8957-443D-9A7A-9B4FB0CFB3E1}"/>
              </a:ext>
            </a:extLst>
          </p:cNvPr>
          <p:cNvSpPr>
            <a:spLocks noGrp="1"/>
          </p:cNvSpPr>
          <p:nvPr>
            <p:ph type="dt" sz="half" idx="10"/>
          </p:nvPr>
        </p:nvSpPr>
        <p:spPr/>
        <p:txBody>
          <a:bodyPr/>
          <a:lstStyle/>
          <a:p>
            <a:fld id="{507EF786-4D50-4B29-8EAC-A6DBFD0C3A03}" type="datetimeFigureOut">
              <a:rPr lang="en-GB" smtClean="0"/>
              <a:t>23/01/2018</a:t>
            </a:fld>
            <a:endParaRPr lang="en-GB"/>
          </a:p>
        </p:txBody>
      </p:sp>
      <p:sp>
        <p:nvSpPr>
          <p:cNvPr id="6" name="Footer Placeholder 5">
            <a:extLst>
              <a:ext uri="{FF2B5EF4-FFF2-40B4-BE49-F238E27FC236}">
                <a16:creationId xmlns:a16="http://schemas.microsoft.com/office/drawing/2014/main" id="{C16172D5-B104-4E17-A2CB-E8F8D57F08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35ECF2-D8DE-4EB6-969A-E7FD041F25B3}"/>
              </a:ext>
            </a:extLst>
          </p:cNvPr>
          <p:cNvSpPr>
            <a:spLocks noGrp="1"/>
          </p:cNvSpPr>
          <p:nvPr>
            <p:ph type="sldNum" sz="quarter" idx="12"/>
          </p:nvPr>
        </p:nvSpPr>
        <p:spPr/>
        <p:txBody>
          <a:bodyPr/>
          <a:lstStyle/>
          <a:p>
            <a:fld id="{B938FA2D-02FB-4748-B0ED-7997C5E47155}" type="slidenum">
              <a:rPr lang="en-GB" smtClean="0"/>
              <a:t>‹#›</a:t>
            </a:fld>
            <a:endParaRPr lang="en-GB"/>
          </a:p>
        </p:txBody>
      </p:sp>
    </p:spTree>
    <p:extLst>
      <p:ext uri="{BB962C8B-B14F-4D97-AF65-F5344CB8AC3E}">
        <p14:creationId xmlns:p14="http://schemas.microsoft.com/office/powerpoint/2010/main" val="16560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BC00C-64E3-4ED6-B43C-CBD25A1B70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C09CC-2EFE-43C3-BCA1-024C810AA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9D84E-6AB4-4FE3-8660-AA611224B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EF786-4D50-4B29-8EAC-A6DBFD0C3A03}" type="datetimeFigureOut">
              <a:rPr lang="en-GB" smtClean="0"/>
              <a:t>23/01/2018</a:t>
            </a:fld>
            <a:endParaRPr lang="en-GB"/>
          </a:p>
        </p:txBody>
      </p:sp>
      <p:sp>
        <p:nvSpPr>
          <p:cNvPr id="5" name="Footer Placeholder 4">
            <a:extLst>
              <a:ext uri="{FF2B5EF4-FFF2-40B4-BE49-F238E27FC236}">
                <a16:creationId xmlns:a16="http://schemas.microsoft.com/office/drawing/2014/main" id="{D1724A53-D07F-46E0-8FF3-E47B8228A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718D26-5B16-4D79-A982-C151C7CF47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8FA2D-02FB-4748-B0ED-7997C5E47155}" type="slidenum">
              <a:rPr lang="en-GB" smtClean="0"/>
              <a:t>‹#›</a:t>
            </a:fld>
            <a:endParaRPr lang="en-GB"/>
          </a:p>
        </p:txBody>
      </p:sp>
    </p:spTree>
    <p:extLst>
      <p:ext uri="{BB962C8B-B14F-4D97-AF65-F5344CB8AC3E}">
        <p14:creationId xmlns:p14="http://schemas.microsoft.com/office/powerpoint/2010/main" val="2391848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ate.org.uk/art/artworks/nicholson-1934-project-for-massine-for-beethoven-7th-symphony-ballet-t07008"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tate.org.uk/art/artworks/kandinsky-cossacks-n04948"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ate.org.uk/art/artworks/morris-untitled-t0153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tate.org.uk/art/artworks/koons-three-ball-total-equilibrium-tank-two-dr-j-silver-series-spalding-nba-tip-off-t06991"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ate.org.uk/art/artworks/blake-frontispiece-to-visions-of-the-daughters-of-albion-n03373"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ate.org.uk/about/who-we-are/policies-and-procedures/website-terms-use/copyright-and-permission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tate.org.uk/art/artworks/cezanne-the-gardener-vallier-n04724"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06D88-E51B-494B-A9B5-A42495A9F4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000"/>
                    </a14:imgEffect>
                    <a14:imgEffect>
                      <a14:colorTemperature colorTemp="1500"/>
                    </a14:imgEffect>
                    <a14:imgEffect>
                      <a14:saturation sat="0"/>
                    </a14:imgEffect>
                  </a14:imgLayer>
                </a14:imgProps>
              </a:ext>
            </a:extLst>
          </a:blip>
          <a:stretch>
            <a:fillRect/>
          </a:stretch>
        </p:blipFill>
        <p:spPr>
          <a:xfrm>
            <a:off x="3207246" y="0"/>
            <a:ext cx="5777508" cy="6858000"/>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9F09E246-3049-4632-8140-CAD2DF5C7F83}"/>
              </a:ext>
            </a:extLst>
          </p:cNvPr>
          <p:cNvSpPr>
            <a:spLocks noGrp="1"/>
          </p:cNvSpPr>
          <p:nvPr>
            <p:ph type="ctrTitle"/>
          </p:nvPr>
        </p:nvSpPr>
        <p:spPr/>
        <p:txBody>
          <a:bodyPr/>
          <a:lstStyle/>
          <a:p>
            <a:r>
              <a:rPr lang="en-GB" dirty="0"/>
              <a:t>The NOUMENAL against(?) the PHENOMENAL</a:t>
            </a:r>
          </a:p>
        </p:txBody>
      </p:sp>
      <p:sp>
        <p:nvSpPr>
          <p:cNvPr id="3" name="Subtitle 2">
            <a:extLst>
              <a:ext uri="{FF2B5EF4-FFF2-40B4-BE49-F238E27FC236}">
                <a16:creationId xmlns:a16="http://schemas.microsoft.com/office/drawing/2014/main" id="{C0756CED-2B5D-45C9-B102-C16105407BD9}"/>
              </a:ext>
            </a:extLst>
          </p:cNvPr>
          <p:cNvSpPr>
            <a:spLocks noGrp="1"/>
          </p:cNvSpPr>
          <p:nvPr>
            <p:ph type="subTitle" idx="1"/>
          </p:nvPr>
        </p:nvSpPr>
        <p:spPr/>
        <p:txBody>
          <a:bodyPr/>
          <a:lstStyle/>
          <a:p>
            <a:r>
              <a:rPr lang="en-GB" dirty="0"/>
              <a:t>CRITICAL THEORIES IN THE VISUAL ARTS</a:t>
            </a:r>
          </a:p>
          <a:p>
            <a:endParaRPr lang="en-GB" dirty="0"/>
          </a:p>
        </p:txBody>
      </p:sp>
    </p:spTree>
    <p:extLst>
      <p:ext uri="{BB962C8B-B14F-4D97-AF65-F5344CB8AC3E}">
        <p14:creationId xmlns:p14="http://schemas.microsoft.com/office/powerpoint/2010/main" val="406217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1196-06D1-4E6C-B1D7-B0806612F02C}"/>
              </a:ext>
            </a:extLst>
          </p:cNvPr>
          <p:cNvSpPr>
            <a:spLocks noGrp="1"/>
          </p:cNvSpPr>
          <p:nvPr>
            <p:ph type="title"/>
          </p:nvPr>
        </p:nvSpPr>
        <p:spPr/>
        <p:txBody>
          <a:bodyPr/>
          <a:lstStyle/>
          <a:p>
            <a:r>
              <a:rPr lang="en-GB" cap="all" dirty="0"/>
              <a:t>Modernism</a:t>
            </a:r>
            <a:endParaRPr lang="en-GB" dirty="0"/>
          </a:p>
        </p:txBody>
      </p:sp>
      <p:sp>
        <p:nvSpPr>
          <p:cNvPr id="3" name="Content Placeholder 2">
            <a:extLst>
              <a:ext uri="{FF2B5EF4-FFF2-40B4-BE49-F238E27FC236}">
                <a16:creationId xmlns:a16="http://schemas.microsoft.com/office/drawing/2014/main" id="{727A5481-1CE9-40A6-AC9A-40B178CEC32D}"/>
              </a:ext>
            </a:extLst>
          </p:cNvPr>
          <p:cNvSpPr>
            <a:spLocks noGrp="1"/>
          </p:cNvSpPr>
          <p:nvPr>
            <p:ph idx="1"/>
          </p:nvPr>
        </p:nvSpPr>
        <p:spPr>
          <a:xfrm>
            <a:off x="838200" y="1388303"/>
            <a:ext cx="5056163" cy="4351338"/>
          </a:xfrm>
        </p:spPr>
        <p:txBody>
          <a:bodyPr>
            <a:normAutofit lnSpcReduction="10000"/>
          </a:bodyPr>
          <a:lstStyle/>
          <a:p>
            <a:r>
              <a:rPr lang="en-GB" dirty="0"/>
              <a:t>Modernism refers to the broad movement in Western arts and literature that gathered pace from around 1850, and is characterised by a deliberate rejection of the styles of the past; emphasising instead innovation and experimentation in forms, materials and techniques in order to create artworks that better reflected modern society</a:t>
            </a:r>
          </a:p>
        </p:txBody>
      </p:sp>
      <p:pic>
        <p:nvPicPr>
          <p:cNvPr id="4" name="Picture 3">
            <a:extLst>
              <a:ext uri="{FF2B5EF4-FFF2-40B4-BE49-F238E27FC236}">
                <a16:creationId xmlns:a16="http://schemas.microsoft.com/office/drawing/2014/main" id="{69D5146D-2555-4459-A0AE-C68E10A54618}"/>
              </a:ext>
            </a:extLst>
          </p:cNvPr>
          <p:cNvPicPr>
            <a:picLocks noChangeAspect="1"/>
          </p:cNvPicPr>
          <p:nvPr/>
        </p:nvPicPr>
        <p:blipFill>
          <a:blip r:embed="rId2"/>
          <a:stretch>
            <a:fillRect/>
          </a:stretch>
        </p:blipFill>
        <p:spPr>
          <a:xfrm>
            <a:off x="5894363" y="1017123"/>
            <a:ext cx="6025469" cy="4860388"/>
          </a:xfrm>
          <a:prstGeom prst="rect">
            <a:avLst/>
          </a:prstGeom>
        </p:spPr>
      </p:pic>
      <p:sp>
        <p:nvSpPr>
          <p:cNvPr id="5" name="Rectangle 4">
            <a:extLst>
              <a:ext uri="{FF2B5EF4-FFF2-40B4-BE49-F238E27FC236}">
                <a16:creationId xmlns:a16="http://schemas.microsoft.com/office/drawing/2014/main" id="{14AB2C6F-F065-4C3C-8D85-D487FF897BB2}"/>
              </a:ext>
            </a:extLst>
          </p:cNvPr>
          <p:cNvSpPr/>
          <p:nvPr/>
        </p:nvSpPr>
        <p:spPr>
          <a:xfrm>
            <a:off x="1166191" y="5839489"/>
            <a:ext cx="10753641" cy="923330"/>
          </a:xfrm>
          <a:prstGeom prst="rect">
            <a:avLst/>
          </a:prstGeom>
        </p:spPr>
        <p:txBody>
          <a:bodyPr wrap="square">
            <a:spAutoFit/>
          </a:bodyPr>
          <a:lstStyle/>
          <a:p>
            <a:r>
              <a:rPr lang="en-GB" b="0" i="0" u="none" strike="noStrike" dirty="0">
                <a:solidFill>
                  <a:srgbClr val="313131"/>
                </a:solidFill>
                <a:effectLst/>
                <a:latin typeface="Tate regular"/>
              </a:rPr>
              <a:t>Ben Nicholson OM</a:t>
            </a:r>
            <a:br>
              <a:rPr lang="en-GB" dirty="0"/>
            </a:br>
            <a:r>
              <a:rPr lang="en-GB" b="0" i="1" u="none" strike="noStrike" dirty="0">
                <a:solidFill>
                  <a:srgbClr val="313131"/>
                </a:solidFill>
                <a:effectLst/>
                <a:latin typeface="Tate regular"/>
                <a:hlinkClick r:id="rId3"/>
              </a:rPr>
              <a:t>1934 project for Massine for Beethoven 7th Symphony Ballet</a:t>
            </a:r>
            <a:r>
              <a:rPr lang="en-GB" b="0" i="1" u="none" strike="noStrike" dirty="0">
                <a:solidFill>
                  <a:srgbClr val="313131"/>
                </a:solidFill>
                <a:effectLst/>
                <a:latin typeface="Tate regular"/>
              </a:rPr>
              <a:t> </a:t>
            </a:r>
            <a:r>
              <a:rPr lang="en-GB" b="0" i="0" u="none" strike="noStrike" dirty="0">
                <a:solidFill>
                  <a:srgbClr val="313131"/>
                </a:solidFill>
                <a:effectLst/>
                <a:latin typeface="Tate regular"/>
              </a:rPr>
              <a:t>1934 Tate</a:t>
            </a:r>
            <a:br>
              <a:rPr lang="en-GB" dirty="0"/>
            </a:br>
            <a:r>
              <a:rPr lang="en-GB" b="0" i="0" u="none" strike="noStrike" dirty="0">
                <a:solidFill>
                  <a:srgbClr val="313131"/>
                </a:solidFill>
                <a:effectLst/>
                <a:latin typeface="Tate regular"/>
              </a:rPr>
              <a:t>© Angela </a:t>
            </a:r>
            <a:r>
              <a:rPr lang="en-GB" b="0" i="0" u="none" strike="noStrike" dirty="0" err="1">
                <a:solidFill>
                  <a:srgbClr val="313131"/>
                </a:solidFill>
                <a:effectLst/>
                <a:latin typeface="Tate regular"/>
              </a:rPr>
              <a:t>Verren</a:t>
            </a:r>
            <a:r>
              <a:rPr lang="en-GB" b="0" i="0" u="none" strike="noStrike" dirty="0">
                <a:solidFill>
                  <a:srgbClr val="313131"/>
                </a:solidFill>
                <a:effectLst/>
                <a:latin typeface="Tate regular"/>
              </a:rPr>
              <a:t> Taunt 2018. All rights reserved, DACS</a:t>
            </a:r>
            <a:endParaRPr lang="en-GB" dirty="0"/>
          </a:p>
        </p:txBody>
      </p:sp>
    </p:spTree>
    <p:extLst>
      <p:ext uri="{BB962C8B-B14F-4D97-AF65-F5344CB8AC3E}">
        <p14:creationId xmlns:p14="http://schemas.microsoft.com/office/powerpoint/2010/main" val="90838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09C5-0718-488B-81CD-9153E539F4BA}"/>
              </a:ext>
            </a:extLst>
          </p:cNvPr>
          <p:cNvSpPr>
            <a:spLocks noGrp="1"/>
          </p:cNvSpPr>
          <p:nvPr>
            <p:ph type="title"/>
          </p:nvPr>
        </p:nvSpPr>
        <p:spPr/>
        <p:txBody>
          <a:bodyPr/>
          <a:lstStyle/>
          <a:p>
            <a:r>
              <a:rPr lang="en-GB" cap="all" dirty="0"/>
              <a:t>Abstraction</a:t>
            </a:r>
            <a:endParaRPr lang="en-GB" dirty="0"/>
          </a:p>
        </p:txBody>
      </p:sp>
      <p:sp>
        <p:nvSpPr>
          <p:cNvPr id="3" name="Content Placeholder 2">
            <a:extLst>
              <a:ext uri="{FF2B5EF4-FFF2-40B4-BE49-F238E27FC236}">
                <a16:creationId xmlns:a16="http://schemas.microsoft.com/office/drawing/2014/main" id="{5A93A560-F700-4D09-A1DC-A3C548EE93A9}"/>
              </a:ext>
            </a:extLst>
          </p:cNvPr>
          <p:cNvSpPr>
            <a:spLocks noGrp="1"/>
          </p:cNvSpPr>
          <p:nvPr>
            <p:ph idx="1"/>
          </p:nvPr>
        </p:nvSpPr>
        <p:spPr>
          <a:xfrm>
            <a:off x="838200" y="1825625"/>
            <a:ext cx="4198034" cy="4351338"/>
          </a:xfrm>
        </p:spPr>
        <p:txBody>
          <a:bodyPr/>
          <a:lstStyle/>
          <a:p>
            <a:r>
              <a:rPr lang="en-GB" dirty="0"/>
              <a:t>Abstract art is art that does not attempt to represent an accurate depiction of a visual reality but instead uses shapes, colours, forms and gestural marks to achieve its effect</a:t>
            </a:r>
          </a:p>
        </p:txBody>
      </p:sp>
      <p:pic>
        <p:nvPicPr>
          <p:cNvPr id="6" name="Picture 5">
            <a:extLst>
              <a:ext uri="{FF2B5EF4-FFF2-40B4-BE49-F238E27FC236}">
                <a16:creationId xmlns:a16="http://schemas.microsoft.com/office/drawing/2014/main" id="{DE03F5A3-857C-408E-955D-BD1F51C26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305" y="762000"/>
            <a:ext cx="5794218" cy="4191000"/>
          </a:xfrm>
          <a:prstGeom prst="rect">
            <a:avLst/>
          </a:prstGeom>
        </p:spPr>
      </p:pic>
      <p:sp>
        <p:nvSpPr>
          <p:cNvPr id="7" name="Rectangle 6">
            <a:extLst>
              <a:ext uri="{FF2B5EF4-FFF2-40B4-BE49-F238E27FC236}">
                <a16:creationId xmlns:a16="http://schemas.microsoft.com/office/drawing/2014/main" id="{F8E8DA75-0FA8-4FCD-B56F-202C93069BE3}"/>
              </a:ext>
            </a:extLst>
          </p:cNvPr>
          <p:cNvSpPr/>
          <p:nvPr/>
        </p:nvSpPr>
        <p:spPr>
          <a:xfrm>
            <a:off x="5257800" y="5474295"/>
            <a:ext cx="6096000" cy="923330"/>
          </a:xfrm>
          <a:prstGeom prst="rect">
            <a:avLst/>
          </a:prstGeom>
        </p:spPr>
        <p:txBody>
          <a:bodyPr>
            <a:spAutoFit/>
          </a:bodyPr>
          <a:lstStyle/>
          <a:p>
            <a:r>
              <a:rPr lang="en-GB" dirty="0">
                <a:solidFill>
                  <a:srgbClr val="313131"/>
                </a:solidFill>
                <a:latin typeface="Tate regular"/>
              </a:rPr>
              <a:t>Wassily Kandinsky</a:t>
            </a:r>
            <a:br>
              <a:rPr lang="en-GB" dirty="0"/>
            </a:br>
            <a:r>
              <a:rPr lang="en-GB" i="1" dirty="0">
                <a:solidFill>
                  <a:srgbClr val="313131"/>
                </a:solidFill>
                <a:latin typeface="Tate regular"/>
                <a:hlinkClick r:id="rId3"/>
              </a:rPr>
              <a:t>Cossacks</a:t>
            </a:r>
            <a:r>
              <a:rPr lang="en-GB" dirty="0">
                <a:solidFill>
                  <a:srgbClr val="313131"/>
                </a:solidFill>
                <a:latin typeface="Tate regular"/>
              </a:rPr>
              <a:t> 1910–1 </a:t>
            </a:r>
            <a:br>
              <a:rPr lang="en-GB" dirty="0"/>
            </a:br>
            <a:r>
              <a:rPr lang="en-GB" dirty="0">
                <a:solidFill>
                  <a:srgbClr val="313131"/>
                </a:solidFill>
                <a:latin typeface="Tate regular"/>
              </a:rPr>
              <a:t>Tate</a:t>
            </a:r>
            <a:endParaRPr lang="en-GB" dirty="0"/>
          </a:p>
        </p:txBody>
      </p:sp>
    </p:spTree>
    <p:extLst>
      <p:ext uri="{BB962C8B-B14F-4D97-AF65-F5344CB8AC3E}">
        <p14:creationId xmlns:p14="http://schemas.microsoft.com/office/powerpoint/2010/main" val="37436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BCF9-1FCB-402C-AFBB-3EBFC72422E7}"/>
              </a:ext>
            </a:extLst>
          </p:cNvPr>
          <p:cNvSpPr>
            <a:spLocks noGrp="1"/>
          </p:cNvSpPr>
          <p:nvPr>
            <p:ph type="title"/>
          </p:nvPr>
        </p:nvSpPr>
        <p:spPr/>
        <p:txBody>
          <a:bodyPr/>
          <a:lstStyle/>
          <a:p>
            <a:r>
              <a:rPr lang="en-GB" dirty="0"/>
              <a:t>CUBISM</a:t>
            </a:r>
          </a:p>
        </p:txBody>
      </p:sp>
      <p:pic>
        <p:nvPicPr>
          <p:cNvPr id="5" name="Content Placeholder 4">
            <a:extLst>
              <a:ext uri="{FF2B5EF4-FFF2-40B4-BE49-F238E27FC236}">
                <a16:creationId xmlns:a16="http://schemas.microsoft.com/office/drawing/2014/main" id="{F05196F3-E264-49FB-829D-92AFF6A7E4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0210" y="0"/>
            <a:ext cx="5992837" cy="8110678"/>
          </a:xfrm>
        </p:spPr>
      </p:pic>
      <p:sp>
        <p:nvSpPr>
          <p:cNvPr id="6" name="Rectangle 5">
            <a:extLst>
              <a:ext uri="{FF2B5EF4-FFF2-40B4-BE49-F238E27FC236}">
                <a16:creationId xmlns:a16="http://schemas.microsoft.com/office/drawing/2014/main" id="{8ED24D1A-BB9A-49F7-9254-EF282B53DFEC}"/>
              </a:ext>
            </a:extLst>
          </p:cNvPr>
          <p:cNvSpPr/>
          <p:nvPr/>
        </p:nvSpPr>
        <p:spPr>
          <a:xfrm>
            <a:off x="838200" y="1436835"/>
            <a:ext cx="3621258" cy="4247317"/>
          </a:xfrm>
          <a:prstGeom prst="rect">
            <a:avLst/>
          </a:prstGeom>
        </p:spPr>
        <p:txBody>
          <a:bodyPr wrap="square">
            <a:spAutoFit/>
          </a:bodyPr>
          <a:lstStyle/>
          <a:p>
            <a:r>
              <a:rPr lang="en-GB" b="1" dirty="0">
                <a:solidFill>
                  <a:srgbClr val="222222"/>
                </a:solidFill>
                <a:latin typeface="Arial" panose="020B0604020202020204" pitchFamily="34" charset="0"/>
              </a:rPr>
              <a:t>Alfred Hamilton Barr Jr.</a:t>
            </a:r>
            <a:r>
              <a:rPr lang="en-GB" dirty="0">
                <a:solidFill>
                  <a:srgbClr val="222222"/>
                </a:solidFill>
                <a:latin typeface="Arial" panose="020B0604020202020204" pitchFamily="34" charset="0"/>
              </a:rPr>
              <a:t> (January 28, 1902 – August 15, 1981) was an American art historian and the first director of MOMA in New York City. From that position, he was one of the most influential forces in the development of popular attitudes toward </a:t>
            </a:r>
            <a:r>
              <a:rPr lang="en-GB" dirty="0">
                <a:latin typeface="Arial" panose="020B0604020202020204" pitchFamily="34" charset="0"/>
              </a:rPr>
              <a:t>modern art</a:t>
            </a:r>
            <a:r>
              <a:rPr lang="en-GB" dirty="0">
                <a:solidFill>
                  <a:srgbClr val="222222"/>
                </a:solidFill>
                <a:latin typeface="Arial" panose="020B0604020202020204" pitchFamily="34" charset="0"/>
              </a:rPr>
              <a:t>; for example, his arranging of the blockbuster </a:t>
            </a:r>
            <a:r>
              <a:rPr lang="en-GB" dirty="0">
                <a:latin typeface="Arial" panose="020B0604020202020204" pitchFamily="34" charset="0"/>
              </a:rPr>
              <a:t>Van Gogh </a:t>
            </a:r>
            <a:r>
              <a:rPr lang="en-GB" dirty="0">
                <a:solidFill>
                  <a:srgbClr val="222222"/>
                </a:solidFill>
                <a:latin typeface="Arial" panose="020B0604020202020204" pitchFamily="34" charset="0"/>
              </a:rPr>
              <a:t>exhibition of 1935, in the words of author Bernice </a:t>
            </a:r>
            <a:r>
              <a:rPr lang="en-GB" dirty="0" err="1">
                <a:solidFill>
                  <a:srgbClr val="222222"/>
                </a:solidFill>
                <a:latin typeface="Arial" panose="020B0604020202020204" pitchFamily="34" charset="0"/>
              </a:rPr>
              <a:t>Kert</a:t>
            </a:r>
            <a:r>
              <a:rPr lang="en-GB" dirty="0">
                <a:solidFill>
                  <a:srgbClr val="222222"/>
                </a:solidFill>
                <a:latin typeface="Arial" panose="020B0604020202020204" pitchFamily="34" charset="0"/>
              </a:rPr>
              <a:t>, was "a precursor to the hold Van Gogh has to this day on the contemporary imagination.</a:t>
            </a:r>
            <a:endParaRPr lang="en-GB" dirty="0"/>
          </a:p>
        </p:txBody>
      </p:sp>
    </p:spTree>
    <p:extLst>
      <p:ext uri="{BB962C8B-B14F-4D97-AF65-F5344CB8AC3E}">
        <p14:creationId xmlns:p14="http://schemas.microsoft.com/office/powerpoint/2010/main" val="208216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4F8-80DE-4DFB-BE34-3CFBE042BF9C}"/>
              </a:ext>
            </a:extLst>
          </p:cNvPr>
          <p:cNvSpPr>
            <a:spLocks noGrp="1"/>
          </p:cNvSpPr>
          <p:nvPr>
            <p:ph type="title"/>
          </p:nvPr>
        </p:nvSpPr>
        <p:spPr/>
        <p:txBody>
          <a:bodyPr/>
          <a:lstStyle/>
          <a:p>
            <a:r>
              <a:rPr lang="en-GB" dirty="0"/>
              <a:t>ABSTRACT EXPRESSIONISM</a:t>
            </a:r>
          </a:p>
        </p:txBody>
      </p:sp>
      <p:sp>
        <p:nvSpPr>
          <p:cNvPr id="3" name="Content Placeholder 2">
            <a:extLst>
              <a:ext uri="{FF2B5EF4-FFF2-40B4-BE49-F238E27FC236}">
                <a16:creationId xmlns:a16="http://schemas.microsoft.com/office/drawing/2014/main" id="{2D36F245-05AC-4A40-ACEF-A7A77646A149}"/>
              </a:ext>
            </a:extLst>
          </p:cNvPr>
          <p:cNvSpPr>
            <a:spLocks noGrp="1"/>
          </p:cNvSpPr>
          <p:nvPr>
            <p:ph idx="1"/>
          </p:nvPr>
        </p:nvSpPr>
        <p:spPr/>
        <p:txBody>
          <a:bodyPr>
            <a:normAutofit/>
          </a:bodyPr>
          <a:lstStyle/>
          <a:p>
            <a:r>
              <a:rPr lang="en-GB" dirty="0"/>
              <a:t>Greenberg vs Rosenberg</a:t>
            </a:r>
          </a:p>
          <a:p>
            <a:r>
              <a:rPr lang="en-GB" b="1" dirty="0"/>
              <a:t>Clement Greenberg</a:t>
            </a:r>
            <a:r>
              <a:rPr lang="en-GB" dirty="0"/>
              <a:t> (January 16, 1909 – May 7, 1994), was an American essayist known mainly as an influential visual art critic.  In particular, he was among the first published critics to praise the work of painter Jackson Pollock.</a:t>
            </a:r>
          </a:p>
          <a:p>
            <a:r>
              <a:rPr lang="en-GB" b="1" dirty="0"/>
              <a:t>Harold Rosenberg</a:t>
            </a:r>
            <a:r>
              <a:rPr lang="en-GB" dirty="0"/>
              <a:t> (February 2, 1906 – July 11, 1978) was a writer, educator, philosopher and art critic. He coined the term Action Painting in 1952 for what was later to be known as abstract expressionism.</a:t>
            </a:r>
          </a:p>
        </p:txBody>
      </p:sp>
    </p:spTree>
    <p:extLst>
      <p:ext uri="{BB962C8B-B14F-4D97-AF65-F5344CB8AC3E}">
        <p14:creationId xmlns:p14="http://schemas.microsoft.com/office/powerpoint/2010/main" val="379255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A1FD2-DC98-4C4B-A799-6806D907B958}"/>
              </a:ext>
            </a:extLst>
          </p:cNvPr>
          <p:cNvSpPr>
            <a:spLocks noGrp="1"/>
          </p:cNvSpPr>
          <p:nvPr>
            <p:ph type="title"/>
          </p:nvPr>
        </p:nvSpPr>
        <p:spPr/>
        <p:txBody>
          <a:bodyPr/>
          <a:lstStyle/>
          <a:p>
            <a:r>
              <a:rPr lang="en-GB" dirty="0"/>
              <a:t>GREENBERG vs ROSENBERG</a:t>
            </a:r>
          </a:p>
        </p:txBody>
      </p:sp>
      <p:sp>
        <p:nvSpPr>
          <p:cNvPr id="3" name="Content Placeholder 2">
            <a:extLst>
              <a:ext uri="{FF2B5EF4-FFF2-40B4-BE49-F238E27FC236}">
                <a16:creationId xmlns:a16="http://schemas.microsoft.com/office/drawing/2014/main" id="{2FAA6042-43CF-4544-82A7-B556164C56EE}"/>
              </a:ext>
            </a:extLst>
          </p:cNvPr>
          <p:cNvSpPr>
            <a:spLocks noGrp="1"/>
          </p:cNvSpPr>
          <p:nvPr>
            <p:ph idx="1"/>
          </p:nvPr>
        </p:nvSpPr>
        <p:spPr/>
        <p:txBody>
          <a:bodyPr>
            <a:normAutofit fontScale="92500" lnSpcReduction="20000"/>
          </a:bodyPr>
          <a:lstStyle/>
          <a:p>
            <a:r>
              <a:rPr lang="en-GB" dirty="0"/>
              <a:t>Where the Old Masters created an illusion of space into which one could imagine walking, the illusion created by a Modernist is one into which one can look, can travel through, only with the eye. </a:t>
            </a:r>
            <a:r>
              <a:rPr lang="en-GB" sz="1200" i="1" dirty="0"/>
              <a:t>Clement Greenburg</a:t>
            </a:r>
            <a:r>
              <a:rPr lang="en-GB" dirty="0"/>
              <a:t>.</a:t>
            </a:r>
          </a:p>
          <a:p>
            <a:r>
              <a:rPr lang="en-GB" dirty="0"/>
              <a:t>You like it, that's all, whether it's a landscape or abstract. You like it. It hits you. You don't have to read it. The work of art-sculpture or painting-forces your eye.</a:t>
            </a:r>
            <a:r>
              <a:rPr lang="en-GB" i="1" dirty="0"/>
              <a:t> </a:t>
            </a:r>
            <a:r>
              <a:rPr lang="en-GB" sz="1200" i="1" dirty="0"/>
              <a:t>Clement Greenburg</a:t>
            </a:r>
            <a:r>
              <a:rPr lang="en-GB" sz="1200" dirty="0"/>
              <a:t>. </a:t>
            </a:r>
          </a:p>
          <a:p>
            <a:r>
              <a:rPr lang="en-GB" dirty="0"/>
              <a:t>The differences between revolution in art and revolution in politics are enormous. Revolution in art lies not in the will to destroy but in the revelation of what has already been destroyed. Art kills only the dead. </a:t>
            </a:r>
            <a:r>
              <a:rPr lang="en-GB" i="1" dirty="0"/>
              <a:t>    </a:t>
            </a:r>
            <a:r>
              <a:rPr lang="en-GB" sz="1200" i="1" dirty="0"/>
              <a:t>Harold Rosenberg</a:t>
            </a:r>
          </a:p>
          <a:p>
            <a:r>
              <a:rPr lang="en-GB" dirty="0"/>
              <a:t>Only conservatives believe that subversion is still being carried on in the arts and that society is being shaken by it. Advanced art today is no longer a cause - it contains no moral imperative. There is no virtue in clinging to principles and standards, no vice in selling or in selling out. </a:t>
            </a:r>
            <a:r>
              <a:rPr lang="en-GB" i="1" dirty="0"/>
              <a:t> </a:t>
            </a:r>
            <a:r>
              <a:rPr lang="en-GB" sz="1400" i="1" dirty="0"/>
              <a:t>Harold Rosenberg </a:t>
            </a:r>
          </a:p>
          <a:p>
            <a:pPr marL="0" indent="0">
              <a:buNone/>
            </a:pPr>
            <a:endParaRPr lang="en-GB" sz="1200" dirty="0"/>
          </a:p>
        </p:txBody>
      </p:sp>
    </p:spTree>
    <p:extLst>
      <p:ext uri="{BB962C8B-B14F-4D97-AF65-F5344CB8AC3E}">
        <p14:creationId xmlns:p14="http://schemas.microsoft.com/office/powerpoint/2010/main" val="47306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FF56E-BCBE-4B65-A242-CB5845C61318}"/>
              </a:ext>
            </a:extLst>
          </p:cNvPr>
          <p:cNvSpPr>
            <a:spLocks noGrp="1"/>
          </p:cNvSpPr>
          <p:nvPr>
            <p:ph type="title"/>
          </p:nvPr>
        </p:nvSpPr>
        <p:spPr/>
        <p:txBody>
          <a:bodyPr/>
          <a:lstStyle/>
          <a:p>
            <a:r>
              <a:rPr lang="en-GB" dirty="0"/>
              <a:t>CONCEPTUAL ART</a:t>
            </a:r>
          </a:p>
        </p:txBody>
      </p:sp>
      <p:sp>
        <p:nvSpPr>
          <p:cNvPr id="3" name="Content Placeholder 2">
            <a:extLst>
              <a:ext uri="{FF2B5EF4-FFF2-40B4-BE49-F238E27FC236}">
                <a16:creationId xmlns:a16="http://schemas.microsoft.com/office/drawing/2014/main" id="{2CA7614B-D4A8-43C1-93B8-11C64E962A5A}"/>
              </a:ext>
            </a:extLst>
          </p:cNvPr>
          <p:cNvSpPr>
            <a:spLocks noGrp="1"/>
          </p:cNvSpPr>
          <p:nvPr>
            <p:ph idx="1"/>
          </p:nvPr>
        </p:nvSpPr>
        <p:spPr>
          <a:xfrm>
            <a:off x="838200" y="1825625"/>
            <a:ext cx="4493455" cy="4351338"/>
          </a:xfrm>
        </p:spPr>
        <p:txBody>
          <a:bodyPr/>
          <a:lstStyle/>
          <a:p>
            <a:r>
              <a:rPr lang="en-GB" dirty="0"/>
              <a:t>Conceptual art is art for which the idea (or concept) behind the work is more important than the finished art object. It emerged as an art movement in the 1960s and the term usually refers to art made from the mid-1960s to the mid-1970s.</a:t>
            </a:r>
          </a:p>
        </p:txBody>
      </p:sp>
      <p:pic>
        <p:nvPicPr>
          <p:cNvPr id="1025" name="Picture 1" descr="http://www.tate.org.uk/sites/default/files/styles/width-840/public/images/beuys_room4.jpg">
            <a:extLst>
              <a:ext uri="{FF2B5EF4-FFF2-40B4-BE49-F238E27FC236}">
                <a16:creationId xmlns:a16="http://schemas.microsoft.com/office/drawing/2014/main" id="{C63EBCCE-2CD9-4EBD-8779-6FC18F30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129" y="1720185"/>
            <a:ext cx="28575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E3594E2-9151-4E68-BAA1-AFC32678410A}"/>
              </a:ext>
            </a:extLst>
          </p:cNvPr>
          <p:cNvSpPr>
            <a:spLocks noChangeArrowheads="1"/>
          </p:cNvSpPr>
          <p:nvPr/>
        </p:nvSpPr>
        <p:spPr bwMode="auto">
          <a:xfrm>
            <a:off x="8535629" y="2523966"/>
            <a:ext cx="344196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Joseph Beuys </a:t>
            </a:r>
            <a:br>
              <a:rPr kumimoji="0" lang="en-US" altLang="en-US" sz="900" b="0" i="0" u="none" strike="noStrike" cap="none" normalizeH="0" baseline="0" dirty="0">
                <a:ln>
                  <a:noFill/>
                </a:ln>
                <a:solidFill>
                  <a:schemeClr val="tx1"/>
                </a:solidFill>
                <a:effectLst/>
                <a:latin typeface="Arial" panose="020B0604020202020204" pitchFamily="34" charset="0"/>
              </a:rPr>
            </a:br>
            <a:r>
              <a:rPr kumimoji="0" lang="en-US" altLang="en-US" sz="900" b="0" i="1" u="none" strike="noStrike" cap="none" normalizeH="0" baseline="0" dirty="0">
                <a:ln>
                  <a:noFill/>
                </a:ln>
                <a:solidFill>
                  <a:schemeClr val="tx1"/>
                </a:solidFill>
                <a:effectLst/>
                <a:latin typeface="Arial" panose="020B0604020202020204" pitchFamily="34" charset="0"/>
              </a:rPr>
              <a:t>I like America and America likes me</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panose="020B0604020202020204" pitchFamily="34" charset="0"/>
              </a:rPr>
              <a:t>Action:</a:t>
            </a:r>
            <a:r>
              <a:rPr kumimoji="0" lang="en-US" altLang="en-US" sz="900" b="0" i="0" u="none" strike="noStrike" cap="none" normalizeH="0" baseline="0" dirty="0">
                <a:ln>
                  <a:noFill/>
                </a:ln>
                <a:solidFill>
                  <a:schemeClr val="tx1"/>
                </a:solidFill>
                <a:effectLst/>
                <a:latin typeface="Arial" panose="020B0604020202020204" pitchFamily="34" charset="0"/>
              </a:rPr>
              <a:t> Beuys referred to his performance works as actions.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His most famous action, </a:t>
            </a:r>
            <a:r>
              <a:rPr kumimoji="0" lang="en-US" altLang="en-US" sz="900" b="0" i="1" u="none" strike="noStrike" cap="none" normalizeH="0" baseline="0" dirty="0">
                <a:ln>
                  <a:noFill/>
                </a:ln>
                <a:solidFill>
                  <a:schemeClr val="tx1"/>
                </a:solidFill>
                <a:effectLst/>
                <a:latin typeface="Arial" panose="020B0604020202020204" pitchFamily="34" charset="0"/>
              </a:rPr>
              <a:t>I Like America and America Likes 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 took place in May 1974. Beuys wrapped himself in felt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spent three days in a room with a coyote.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 The work was an expression of his anti-Vietnam War stance,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and also reflected his beliefs about the damage done to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American continent and its native cultures by European settlers.</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Photo credit Caroline </a:t>
            </a:r>
            <a:r>
              <a:rPr kumimoji="0" lang="en-US" altLang="en-US" sz="900" b="0" i="0" u="none" strike="noStrike" cap="none" normalizeH="0" baseline="0" dirty="0" err="1">
                <a:ln>
                  <a:noFill/>
                </a:ln>
                <a:solidFill>
                  <a:schemeClr val="tx1"/>
                </a:solidFill>
                <a:effectLst/>
                <a:latin typeface="Arial" panose="020B0604020202020204" pitchFamily="34" charset="0"/>
              </a:rPr>
              <a:t>Tisdall</a:t>
            </a:r>
            <a:r>
              <a:rPr kumimoji="0" lang="en-US" altLang="en-US" sz="900" b="0" i="0" u="none" strike="noStrike" cap="none" normalizeH="0" baseline="0" dirty="0">
                <a:ln>
                  <a:noFill/>
                </a:ln>
                <a:solidFill>
                  <a:schemeClr val="tx1"/>
                </a:solidFill>
                <a:effectLst/>
                <a:latin typeface="Arial" panose="020B0604020202020204" pitchFamily="34" charset="0"/>
              </a:rPr>
              <a:t> © DACS 200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9475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458C6-EF65-4FCC-A682-C26C542DE757}"/>
              </a:ext>
            </a:extLst>
          </p:cNvPr>
          <p:cNvSpPr>
            <a:spLocks noGrp="1"/>
          </p:cNvSpPr>
          <p:nvPr>
            <p:ph type="title"/>
          </p:nvPr>
        </p:nvSpPr>
        <p:spPr/>
        <p:txBody>
          <a:bodyPr/>
          <a:lstStyle/>
          <a:p>
            <a:r>
              <a:rPr lang="en-GB" dirty="0"/>
              <a:t>MINIMALISM </a:t>
            </a:r>
          </a:p>
        </p:txBody>
      </p:sp>
      <p:sp>
        <p:nvSpPr>
          <p:cNvPr id="3" name="Content Placeholder 2">
            <a:extLst>
              <a:ext uri="{FF2B5EF4-FFF2-40B4-BE49-F238E27FC236}">
                <a16:creationId xmlns:a16="http://schemas.microsoft.com/office/drawing/2014/main" id="{FC81E5DA-EC4D-4865-B7F9-8225908C4253}"/>
              </a:ext>
            </a:extLst>
          </p:cNvPr>
          <p:cNvSpPr>
            <a:spLocks noGrp="1"/>
          </p:cNvSpPr>
          <p:nvPr>
            <p:ph idx="1"/>
          </p:nvPr>
        </p:nvSpPr>
        <p:spPr>
          <a:xfrm>
            <a:off x="838200" y="1825625"/>
            <a:ext cx="4704471" cy="4351338"/>
          </a:xfrm>
        </p:spPr>
        <p:txBody>
          <a:bodyPr/>
          <a:lstStyle/>
          <a:p>
            <a:r>
              <a:rPr lang="en-GB" dirty="0"/>
              <a:t>Minimalism is an extreme form of abstract art developed in the USA in the 1960s and typified by artworks composed of simple geometric shapes based on the square and the rectangle</a:t>
            </a:r>
          </a:p>
        </p:txBody>
      </p:sp>
      <p:pic>
        <p:nvPicPr>
          <p:cNvPr id="4" name="Picture 3">
            <a:extLst>
              <a:ext uri="{FF2B5EF4-FFF2-40B4-BE49-F238E27FC236}">
                <a16:creationId xmlns:a16="http://schemas.microsoft.com/office/drawing/2014/main" id="{C44BA207-153C-4C78-A1A9-1DFABC150956}"/>
              </a:ext>
            </a:extLst>
          </p:cNvPr>
          <p:cNvPicPr>
            <a:picLocks noChangeAspect="1"/>
          </p:cNvPicPr>
          <p:nvPr/>
        </p:nvPicPr>
        <p:blipFill>
          <a:blip r:embed="rId2"/>
          <a:stretch>
            <a:fillRect/>
          </a:stretch>
        </p:blipFill>
        <p:spPr>
          <a:xfrm>
            <a:off x="6246055" y="1030519"/>
            <a:ext cx="5591468" cy="4419558"/>
          </a:xfrm>
          <a:prstGeom prst="rect">
            <a:avLst/>
          </a:prstGeom>
        </p:spPr>
      </p:pic>
      <p:sp>
        <p:nvSpPr>
          <p:cNvPr id="5" name="Rectangle 4">
            <a:extLst>
              <a:ext uri="{FF2B5EF4-FFF2-40B4-BE49-F238E27FC236}">
                <a16:creationId xmlns:a16="http://schemas.microsoft.com/office/drawing/2014/main" id="{1BF9FF64-66FF-440E-9186-57C3D1D9801F}"/>
              </a:ext>
            </a:extLst>
          </p:cNvPr>
          <p:cNvSpPr/>
          <p:nvPr/>
        </p:nvSpPr>
        <p:spPr>
          <a:xfrm>
            <a:off x="6246055" y="5576798"/>
            <a:ext cx="6096000" cy="1200329"/>
          </a:xfrm>
          <a:prstGeom prst="rect">
            <a:avLst/>
          </a:prstGeom>
        </p:spPr>
        <p:txBody>
          <a:bodyPr>
            <a:spAutoFit/>
          </a:bodyPr>
          <a:lstStyle/>
          <a:p>
            <a:r>
              <a:rPr lang="en-GB" dirty="0">
                <a:solidFill>
                  <a:srgbClr val="313131"/>
                </a:solidFill>
                <a:latin typeface="Tate regular"/>
              </a:rPr>
              <a:t>Robert Morris</a:t>
            </a:r>
            <a:br>
              <a:rPr lang="en-GB" dirty="0"/>
            </a:br>
            <a:r>
              <a:rPr lang="en-GB" i="1" dirty="0">
                <a:solidFill>
                  <a:srgbClr val="313131"/>
                </a:solidFill>
                <a:latin typeface="Tate regular"/>
                <a:hlinkClick r:id="rId3"/>
              </a:rPr>
              <a:t>Untitled</a:t>
            </a:r>
            <a:r>
              <a:rPr lang="en-GB" dirty="0">
                <a:solidFill>
                  <a:srgbClr val="313131"/>
                </a:solidFill>
                <a:latin typeface="Tate regular"/>
              </a:rPr>
              <a:t> 1965, reconstructed 1971 </a:t>
            </a:r>
            <a:br>
              <a:rPr lang="en-GB" dirty="0"/>
            </a:br>
            <a:r>
              <a:rPr lang="en-GB" dirty="0">
                <a:solidFill>
                  <a:srgbClr val="313131"/>
                </a:solidFill>
                <a:latin typeface="Tate regular"/>
              </a:rPr>
              <a:t>Tate</a:t>
            </a:r>
            <a:br>
              <a:rPr lang="en-GB" dirty="0"/>
            </a:br>
            <a:r>
              <a:rPr lang="en-GB" dirty="0">
                <a:solidFill>
                  <a:srgbClr val="313131"/>
                </a:solidFill>
                <a:latin typeface="Tate regular"/>
              </a:rPr>
              <a:t>© ARS, NY and DACS, London 2018</a:t>
            </a:r>
            <a:endParaRPr lang="en-GB" dirty="0"/>
          </a:p>
        </p:txBody>
      </p:sp>
    </p:spTree>
    <p:extLst>
      <p:ext uri="{BB962C8B-B14F-4D97-AF65-F5344CB8AC3E}">
        <p14:creationId xmlns:p14="http://schemas.microsoft.com/office/powerpoint/2010/main" val="253884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FC0E4-B5A3-494C-9705-ABC36BF4E49F}"/>
              </a:ext>
            </a:extLst>
          </p:cNvPr>
          <p:cNvSpPr>
            <a:spLocks noGrp="1"/>
          </p:cNvSpPr>
          <p:nvPr>
            <p:ph type="title"/>
          </p:nvPr>
        </p:nvSpPr>
        <p:spPr/>
        <p:txBody>
          <a:bodyPr/>
          <a:lstStyle/>
          <a:p>
            <a:r>
              <a:rPr lang="en-GB" dirty="0"/>
              <a:t>POSTMODERNISM – DIALECTICAL MATERIALISM</a:t>
            </a:r>
          </a:p>
        </p:txBody>
      </p:sp>
      <p:sp>
        <p:nvSpPr>
          <p:cNvPr id="3" name="Content Placeholder 2">
            <a:extLst>
              <a:ext uri="{FF2B5EF4-FFF2-40B4-BE49-F238E27FC236}">
                <a16:creationId xmlns:a16="http://schemas.microsoft.com/office/drawing/2014/main" id="{6E9F0D33-D9D3-4B89-9225-733ED0FE90AD}"/>
              </a:ext>
            </a:extLst>
          </p:cNvPr>
          <p:cNvSpPr>
            <a:spLocks noGrp="1"/>
          </p:cNvSpPr>
          <p:nvPr>
            <p:ph idx="1"/>
          </p:nvPr>
        </p:nvSpPr>
        <p:spPr>
          <a:xfrm>
            <a:off x="838200" y="1825625"/>
            <a:ext cx="6167511" cy="4351338"/>
          </a:xfrm>
        </p:spPr>
        <p:txBody>
          <a:bodyPr/>
          <a:lstStyle/>
          <a:p>
            <a:r>
              <a:rPr lang="en-GB" dirty="0"/>
              <a:t>In art, postmodernism was specifically a reaction against modernism which had dominated art theory and practice since the beginning of the twentieth century. The term postmodernism is also widely used to describe challenges and changes to established structures and belief systems that took place in Western society and culture from the 1960s onwards.</a:t>
            </a:r>
          </a:p>
        </p:txBody>
      </p:sp>
      <p:pic>
        <p:nvPicPr>
          <p:cNvPr id="2049" name="Picture 1" descr="Jeff Koons, ‘Three Ball Total Equilibrium Tank (Two Dr J Silver Series, Spalding NBA Tip-Off)’ 1985">
            <a:extLst>
              <a:ext uri="{FF2B5EF4-FFF2-40B4-BE49-F238E27FC236}">
                <a16:creationId xmlns:a16="http://schemas.microsoft.com/office/drawing/2014/main" id="{53487A8D-B606-4558-9C10-A1C1A2A8E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495" y="1027906"/>
            <a:ext cx="3572305" cy="46382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0266909-2732-49C3-A7C3-6FCFEE14C3DF}"/>
              </a:ext>
            </a:extLst>
          </p:cNvPr>
          <p:cNvSpPr/>
          <p:nvPr/>
        </p:nvSpPr>
        <p:spPr>
          <a:xfrm>
            <a:off x="5594252" y="5474320"/>
            <a:ext cx="6096000" cy="1169551"/>
          </a:xfrm>
          <a:prstGeom prst="rect">
            <a:avLst/>
          </a:prstGeom>
        </p:spPr>
        <p:txBody>
          <a:bodyPr>
            <a:spAutoFit/>
          </a:bodyPr>
          <a:lstStyle/>
          <a:p>
            <a:pPr lvl="0" eaLnBrk="0" fontAlgn="base" hangingPunct="0">
              <a:spcBef>
                <a:spcPct val="0"/>
              </a:spcBef>
              <a:spcAft>
                <a:spcPct val="0"/>
              </a:spcAft>
            </a:pPr>
            <a:r>
              <a:rPr lang="en-US" altLang="en-US" sz="1400" dirty="0">
                <a:latin typeface="Arial" panose="020B0604020202020204" pitchFamily="34" charset="0"/>
              </a:rPr>
              <a:t>Jeff Koons</a:t>
            </a:r>
            <a:br>
              <a:rPr lang="en-US" altLang="en-US" sz="1400" dirty="0">
                <a:latin typeface="Arial" panose="020B0604020202020204" pitchFamily="34" charset="0"/>
              </a:rPr>
            </a:br>
            <a:r>
              <a:rPr lang="en-US" altLang="en-US" sz="1400" i="1" dirty="0">
                <a:solidFill>
                  <a:srgbClr val="313131"/>
                </a:solidFill>
                <a:latin typeface="Arial" panose="020B0604020202020204" pitchFamily="34" charset="0"/>
                <a:hlinkClick r:id="rId3"/>
              </a:rPr>
              <a:t>Three Ball Total Equilibrium Tank (Two </a:t>
            </a:r>
            <a:r>
              <a:rPr lang="en-US" altLang="en-US" sz="1400" i="1" dirty="0" err="1">
                <a:solidFill>
                  <a:srgbClr val="313131"/>
                </a:solidFill>
                <a:latin typeface="Arial" panose="020B0604020202020204" pitchFamily="34" charset="0"/>
                <a:hlinkClick r:id="rId3"/>
              </a:rPr>
              <a:t>Dr</a:t>
            </a:r>
            <a:r>
              <a:rPr lang="en-US" altLang="en-US" sz="1400" i="1" dirty="0">
                <a:solidFill>
                  <a:srgbClr val="313131"/>
                </a:solidFill>
                <a:latin typeface="Arial" panose="020B0604020202020204" pitchFamily="34" charset="0"/>
                <a:hlinkClick r:id="rId3"/>
              </a:rPr>
              <a:t> J Silver Series, Spalding NBA Tip-Off)</a:t>
            </a:r>
            <a:r>
              <a:rPr lang="en-US" altLang="en-US" sz="1400" dirty="0">
                <a:latin typeface="Arial" panose="020B0604020202020204" pitchFamily="34" charset="0"/>
              </a:rPr>
              <a:t> 1985 </a:t>
            </a:r>
            <a:br>
              <a:rPr lang="en-US" altLang="en-US" sz="1400" dirty="0">
                <a:latin typeface="Arial" panose="020B0604020202020204" pitchFamily="34" charset="0"/>
              </a:rPr>
            </a:br>
            <a:r>
              <a:rPr lang="en-US" altLang="en-US" sz="1400" dirty="0">
                <a:latin typeface="Arial" panose="020B0604020202020204" pitchFamily="34" charset="0"/>
              </a:rPr>
              <a:t>Tate</a:t>
            </a:r>
            <a:br>
              <a:rPr lang="en-US" altLang="en-US" sz="1400" dirty="0">
                <a:latin typeface="Arial" panose="020B0604020202020204" pitchFamily="34" charset="0"/>
              </a:rPr>
            </a:br>
            <a:r>
              <a:rPr lang="en-US" altLang="en-US" sz="1400" dirty="0">
                <a:latin typeface="Arial" panose="020B0604020202020204" pitchFamily="34" charset="0"/>
              </a:rPr>
              <a:t>© Jeff Koons</a:t>
            </a:r>
          </a:p>
        </p:txBody>
      </p:sp>
    </p:spTree>
    <p:extLst>
      <p:ext uri="{BB962C8B-B14F-4D97-AF65-F5344CB8AC3E}">
        <p14:creationId xmlns:p14="http://schemas.microsoft.com/office/powerpoint/2010/main" val="371998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0683-8243-4668-BDEF-F96B3B97DCCD}"/>
              </a:ext>
            </a:extLst>
          </p:cNvPr>
          <p:cNvSpPr>
            <a:spLocks noGrp="1"/>
          </p:cNvSpPr>
          <p:nvPr>
            <p:ph type="title"/>
          </p:nvPr>
        </p:nvSpPr>
        <p:spPr/>
        <p:txBody>
          <a:bodyPr/>
          <a:lstStyle/>
          <a:p>
            <a:r>
              <a:rPr lang="en-GB" dirty="0"/>
              <a:t>dialectical materialism</a:t>
            </a:r>
          </a:p>
        </p:txBody>
      </p:sp>
      <p:sp>
        <p:nvSpPr>
          <p:cNvPr id="3" name="Content Placeholder 2">
            <a:extLst>
              <a:ext uri="{FF2B5EF4-FFF2-40B4-BE49-F238E27FC236}">
                <a16:creationId xmlns:a16="http://schemas.microsoft.com/office/drawing/2014/main" id="{CDEFB100-0339-4514-B36B-D324178CF811}"/>
              </a:ext>
            </a:extLst>
          </p:cNvPr>
          <p:cNvSpPr>
            <a:spLocks noGrp="1"/>
          </p:cNvSpPr>
          <p:nvPr>
            <p:ph idx="1"/>
          </p:nvPr>
        </p:nvSpPr>
        <p:spPr>
          <a:xfrm>
            <a:off x="838200" y="1268443"/>
            <a:ext cx="4268372" cy="2439957"/>
          </a:xfrm>
        </p:spPr>
        <p:txBody>
          <a:bodyPr>
            <a:normAutofit fontScale="92500"/>
          </a:bodyPr>
          <a:lstStyle/>
          <a:p>
            <a:r>
              <a:rPr lang="en-GB" dirty="0"/>
              <a:t>Marxist theory that maintains the material basis of a reality constantly changing in a dialectical process and the priority of matter over mind</a:t>
            </a:r>
          </a:p>
        </p:txBody>
      </p:sp>
      <p:pic>
        <p:nvPicPr>
          <p:cNvPr id="5" name="Picture 4">
            <a:extLst>
              <a:ext uri="{FF2B5EF4-FFF2-40B4-BE49-F238E27FC236}">
                <a16:creationId xmlns:a16="http://schemas.microsoft.com/office/drawing/2014/main" id="{1E9CCBC6-7F01-4AAC-8120-997A47F2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715" y="1268443"/>
            <a:ext cx="4640085" cy="4908520"/>
          </a:xfrm>
          <a:prstGeom prst="rect">
            <a:avLst/>
          </a:prstGeom>
        </p:spPr>
      </p:pic>
      <p:sp>
        <p:nvSpPr>
          <p:cNvPr id="4" name="Rectangle 3">
            <a:extLst>
              <a:ext uri="{FF2B5EF4-FFF2-40B4-BE49-F238E27FC236}">
                <a16:creationId xmlns:a16="http://schemas.microsoft.com/office/drawing/2014/main" id="{544F8D53-4C0C-4704-90C5-D4675BFD74C0}"/>
              </a:ext>
            </a:extLst>
          </p:cNvPr>
          <p:cNvSpPr/>
          <p:nvPr/>
        </p:nvSpPr>
        <p:spPr>
          <a:xfrm>
            <a:off x="617715" y="3591640"/>
            <a:ext cx="6096000" cy="2862322"/>
          </a:xfrm>
          <a:prstGeom prst="rect">
            <a:avLst/>
          </a:prstGeom>
        </p:spPr>
        <p:txBody>
          <a:bodyPr>
            <a:spAutoFit/>
          </a:bodyPr>
          <a:lstStyle/>
          <a:p>
            <a:r>
              <a:rPr lang="en-GB" b="1" dirty="0">
                <a:solidFill>
                  <a:srgbClr val="333333"/>
                </a:solidFill>
                <a:latin typeface="Georgia" panose="02040502050405020303" pitchFamily="18" charset="0"/>
              </a:rPr>
              <a:t>Walter Benjamin</a:t>
            </a:r>
            <a:r>
              <a:rPr lang="en-GB" dirty="0">
                <a:solidFill>
                  <a:srgbClr val="333333"/>
                </a:solidFill>
                <a:latin typeface="Georgia" panose="02040502050405020303" pitchFamily="18" charset="0"/>
              </a:rPr>
              <a:t>: Philosophy deals with the ‘realm of ideas’. Phenomena and objects enter into the realm of ideas only partially, through their essences. (A phenomenon, literally an observable occurrence, refers in philosophy to empirical things, objects, events, beings and so on). For Benjamin, this process is a kind of transubstantiation which redeems phenomena and objects. It rescues them from their construction as part of the existing system, and allows them to be </a:t>
            </a:r>
            <a:r>
              <a:rPr lang="en-GB" dirty="0" err="1">
                <a:solidFill>
                  <a:srgbClr val="333333"/>
                </a:solidFill>
                <a:latin typeface="Georgia" panose="02040502050405020303" pitchFamily="18" charset="0"/>
              </a:rPr>
              <a:t>reinscribed</a:t>
            </a:r>
            <a:r>
              <a:rPr lang="en-GB" dirty="0">
                <a:solidFill>
                  <a:srgbClr val="333333"/>
                </a:solidFill>
                <a:latin typeface="Georgia" panose="02040502050405020303" pitchFamily="18" charset="0"/>
              </a:rPr>
              <a:t> in new mosaics and combinations. </a:t>
            </a:r>
            <a:endParaRPr lang="en-GB" dirty="0"/>
          </a:p>
        </p:txBody>
      </p:sp>
    </p:spTree>
    <p:extLst>
      <p:ext uri="{BB962C8B-B14F-4D97-AF65-F5344CB8AC3E}">
        <p14:creationId xmlns:p14="http://schemas.microsoft.com/office/powerpoint/2010/main" val="344282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7FA7-38D2-4528-866C-350B94091B01}"/>
              </a:ext>
            </a:extLst>
          </p:cNvPr>
          <p:cNvSpPr>
            <a:spLocks noGrp="1"/>
          </p:cNvSpPr>
          <p:nvPr>
            <p:ph type="title"/>
          </p:nvPr>
        </p:nvSpPr>
        <p:spPr/>
        <p:txBody>
          <a:bodyPr/>
          <a:lstStyle/>
          <a:p>
            <a:r>
              <a:rPr lang="en-GB"/>
              <a:t>BENJAMIN</a:t>
            </a:r>
            <a:endParaRPr lang="en-GB" dirty="0"/>
          </a:p>
        </p:txBody>
      </p:sp>
      <p:sp>
        <p:nvSpPr>
          <p:cNvPr id="3" name="Content Placeholder 2">
            <a:extLst>
              <a:ext uri="{FF2B5EF4-FFF2-40B4-BE49-F238E27FC236}">
                <a16:creationId xmlns:a16="http://schemas.microsoft.com/office/drawing/2014/main" id="{BD10F023-439A-42C4-950D-77C66BA52F8D}"/>
              </a:ext>
            </a:extLst>
          </p:cNvPr>
          <p:cNvSpPr>
            <a:spLocks noGrp="1"/>
          </p:cNvSpPr>
          <p:nvPr>
            <p:ph idx="1"/>
          </p:nvPr>
        </p:nvSpPr>
        <p:spPr>
          <a:xfrm>
            <a:off x="838200" y="1825625"/>
            <a:ext cx="4986867" cy="4351338"/>
          </a:xfrm>
        </p:spPr>
        <p:txBody>
          <a:bodyPr>
            <a:normAutofit lnSpcReduction="10000"/>
          </a:bodyPr>
          <a:lstStyle/>
          <a:p>
            <a:r>
              <a:rPr lang="en-GB" dirty="0"/>
              <a:t>“even the most perfect reproduction of a work of art is lacking in one element: Its presence in time and space, its unique existence at the place where it happens to be.”</a:t>
            </a:r>
            <a:endParaRPr lang="en-GB" baseline="30000" dirty="0"/>
          </a:p>
          <a:p>
            <a:r>
              <a:rPr lang="en-GB" b="1" i="1" dirty="0"/>
              <a:t>The Work of Art in the Age of Mechanical Reproduction</a:t>
            </a:r>
            <a:r>
              <a:rPr lang="en-GB" dirty="0"/>
              <a:t> (1935, </a:t>
            </a:r>
            <a:r>
              <a:rPr lang="en-GB" i="1" dirty="0"/>
              <a:t>Das </a:t>
            </a:r>
            <a:r>
              <a:rPr lang="en-GB" i="1" dirty="0" err="1"/>
              <a:t>Kunstwerk</a:t>
            </a:r>
            <a:r>
              <a:rPr lang="en-GB" i="1" dirty="0"/>
              <a:t> </a:t>
            </a:r>
            <a:r>
              <a:rPr lang="en-GB" i="1" dirty="0" err="1"/>
              <a:t>im</a:t>
            </a:r>
            <a:r>
              <a:rPr lang="en-GB" i="1" dirty="0"/>
              <a:t> </a:t>
            </a:r>
            <a:r>
              <a:rPr lang="en-GB" i="1" dirty="0" err="1"/>
              <a:t>Zeitalter</a:t>
            </a:r>
            <a:r>
              <a:rPr lang="en-GB" i="1" dirty="0"/>
              <a:t> seiner </a:t>
            </a:r>
            <a:r>
              <a:rPr lang="en-GB" i="1" dirty="0" err="1"/>
              <a:t>technischen</a:t>
            </a:r>
            <a:r>
              <a:rPr lang="en-GB" i="1" dirty="0"/>
              <a:t> </a:t>
            </a:r>
            <a:r>
              <a:rPr lang="en-GB" i="1" dirty="0" err="1"/>
              <a:t>Reproduzierbarkeit</a:t>
            </a:r>
            <a:r>
              <a:rPr lang="en-GB" dirty="0"/>
              <a:t>)</a:t>
            </a:r>
          </a:p>
        </p:txBody>
      </p:sp>
      <p:pic>
        <p:nvPicPr>
          <p:cNvPr id="4" name="Picture 3">
            <a:extLst>
              <a:ext uri="{FF2B5EF4-FFF2-40B4-BE49-F238E27FC236}">
                <a16:creationId xmlns:a16="http://schemas.microsoft.com/office/drawing/2014/main" id="{64D9FF35-C192-425E-A244-54CAAD81436E}"/>
              </a:ext>
            </a:extLst>
          </p:cNvPr>
          <p:cNvPicPr>
            <a:picLocks noChangeAspect="1"/>
          </p:cNvPicPr>
          <p:nvPr/>
        </p:nvPicPr>
        <p:blipFill>
          <a:blip r:embed="rId2"/>
          <a:stretch>
            <a:fillRect/>
          </a:stretch>
        </p:blipFill>
        <p:spPr>
          <a:xfrm>
            <a:off x="6674603" y="778933"/>
            <a:ext cx="4679197" cy="5300133"/>
          </a:xfrm>
          <a:prstGeom prst="rect">
            <a:avLst/>
          </a:prstGeom>
        </p:spPr>
      </p:pic>
    </p:spTree>
    <p:extLst>
      <p:ext uri="{BB962C8B-B14F-4D97-AF65-F5344CB8AC3E}">
        <p14:creationId xmlns:p14="http://schemas.microsoft.com/office/powerpoint/2010/main" val="187437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F392-1CAC-4D14-A82C-8F79F48232E9}"/>
              </a:ext>
            </a:extLst>
          </p:cNvPr>
          <p:cNvSpPr>
            <a:spLocks noGrp="1"/>
          </p:cNvSpPr>
          <p:nvPr>
            <p:ph type="title"/>
          </p:nvPr>
        </p:nvSpPr>
        <p:spPr/>
        <p:txBody>
          <a:bodyPr/>
          <a:lstStyle/>
          <a:p>
            <a:r>
              <a:rPr lang="en-GB" cap="all" dirty="0"/>
              <a:t>Romanticism</a:t>
            </a:r>
            <a:endParaRPr lang="en-GB" dirty="0"/>
          </a:p>
        </p:txBody>
      </p:sp>
      <p:sp>
        <p:nvSpPr>
          <p:cNvPr id="3" name="Content Placeholder 2">
            <a:extLst>
              <a:ext uri="{FF2B5EF4-FFF2-40B4-BE49-F238E27FC236}">
                <a16:creationId xmlns:a16="http://schemas.microsoft.com/office/drawing/2014/main" id="{61AEDE67-43CC-48A3-90EB-49E5CEEF3C98}"/>
              </a:ext>
            </a:extLst>
          </p:cNvPr>
          <p:cNvSpPr>
            <a:spLocks noGrp="1"/>
          </p:cNvSpPr>
          <p:nvPr>
            <p:ph idx="1"/>
          </p:nvPr>
        </p:nvSpPr>
        <p:spPr>
          <a:xfrm>
            <a:off x="838200" y="1825625"/>
            <a:ext cx="4648200" cy="4351338"/>
          </a:xfrm>
        </p:spPr>
        <p:txBody>
          <a:bodyPr/>
          <a:lstStyle/>
          <a:p>
            <a:r>
              <a:rPr lang="en-GB" dirty="0"/>
              <a:t>Term in use by the early nineteenth century to describe the movement in art and literature distinguished by a new interest in human psychology, expression of personal feeling and interest in the natural world</a:t>
            </a:r>
          </a:p>
        </p:txBody>
      </p:sp>
      <p:pic>
        <p:nvPicPr>
          <p:cNvPr id="4" name="Picture 3">
            <a:extLst>
              <a:ext uri="{FF2B5EF4-FFF2-40B4-BE49-F238E27FC236}">
                <a16:creationId xmlns:a16="http://schemas.microsoft.com/office/drawing/2014/main" id="{1D1CDE9E-614F-4031-82EC-4062FA91EFAE}"/>
              </a:ext>
            </a:extLst>
          </p:cNvPr>
          <p:cNvPicPr>
            <a:picLocks noChangeAspect="1"/>
          </p:cNvPicPr>
          <p:nvPr/>
        </p:nvPicPr>
        <p:blipFill>
          <a:blip r:embed="rId2"/>
          <a:stretch>
            <a:fillRect/>
          </a:stretch>
        </p:blipFill>
        <p:spPr>
          <a:xfrm>
            <a:off x="6705602" y="1009651"/>
            <a:ext cx="3626538" cy="5167312"/>
          </a:xfrm>
          <a:prstGeom prst="rect">
            <a:avLst/>
          </a:prstGeom>
        </p:spPr>
      </p:pic>
      <p:sp>
        <p:nvSpPr>
          <p:cNvPr id="5" name="Rectangle 4">
            <a:extLst>
              <a:ext uri="{FF2B5EF4-FFF2-40B4-BE49-F238E27FC236}">
                <a16:creationId xmlns:a16="http://schemas.microsoft.com/office/drawing/2014/main" id="{A1339CE1-E211-4003-9C0A-06DD98BBF530}"/>
              </a:ext>
            </a:extLst>
          </p:cNvPr>
          <p:cNvSpPr/>
          <p:nvPr/>
        </p:nvSpPr>
        <p:spPr>
          <a:xfrm>
            <a:off x="1036320" y="5569545"/>
            <a:ext cx="6096000" cy="923330"/>
          </a:xfrm>
          <a:prstGeom prst="rect">
            <a:avLst/>
          </a:prstGeom>
        </p:spPr>
        <p:txBody>
          <a:bodyPr>
            <a:spAutoFit/>
          </a:bodyPr>
          <a:lstStyle/>
          <a:p>
            <a:r>
              <a:rPr lang="en-GB" b="0" i="0" u="none" strike="noStrike" dirty="0">
                <a:solidFill>
                  <a:srgbClr val="313131"/>
                </a:solidFill>
                <a:effectLst/>
                <a:latin typeface="Tate regular"/>
              </a:rPr>
              <a:t>William Blake</a:t>
            </a:r>
            <a:br>
              <a:rPr lang="en-GB" dirty="0"/>
            </a:br>
            <a:r>
              <a:rPr lang="en-GB" b="0" i="1" u="none" strike="noStrike" dirty="0">
                <a:solidFill>
                  <a:srgbClr val="0072CE"/>
                </a:solidFill>
                <a:effectLst/>
                <a:latin typeface="Tate regular"/>
                <a:hlinkClick r:id="rId3"/>
              </a:rPr>
              <a:t>Frontispiece to ‘Visions of the Daughters of Albion’</a:t>
            </a:r>
            <a:r>
              <a:rPr lang="en-GB" b="0" i="0" u="none" strike="noStrike" dirty="0">
                <a:solidFill>
                  <a:srgbClr val="313131"/>
                </a:solidFill>
                <a:effectLst/>
                <a:latin typeface="Tate regular"/>
              </a:rPr>
              <a:t> c.1795 </a:t>
            </a:r>
            <a:br>
              <a:rPr lang="en-GB" dirty="0"/>
            </a:br>
            <a:r>
              <a:rPr lang="en-GB" b="0" i="0" u="none" strike="noStrike" dirty="0">
                <a:solidFill>
                  <a:srgbClr val="313131"/>
                </a:solidFill>
                <a:effectLst/>
                <a:latin typeface="Tate regular"/>
              </a:rPr>
              <a:t>Tate</a:t>
            </a:r>
            <a:endParaRPr lang="en-GB" dirty="0"/>
          </a:p>
        </p:txBody>
      </p:sp>
    </p:spTree>
    <p:extLst>
      <p:ext uri="{BB962C8B-B14F-4D97-AF65-F5344CB8AC3E}">
        <p14:creationId xmlns:p14="http://schemas.microsoft.com/office/powerpoint/2010/main" val="3375048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E538-412F-4D26-9717-74E1CDC9CF3D}"/>
              </a:ext>
            </a:extLst>
          </p:cNvPr>
          <p:cNvSpPr>
            <a:spLocks noGrp="1"/>
          </p:cNvSpPr>
          <p:nvPr>
            <p:ph type="title"/>
          </p:nvPr>
        </p:nvSpPr>
        <p:spPr/>
        <p:txBody>
          <a:bodyPr/>
          <a:lstStyle/>
          <a:p>
            <a:r>
              <a:rPr lang="en-GB" dirty="0"/>
              <a:t>POP – THE END OF MODERNISM</a:t>
            </a:r>
          </a:p>
        </p:txBody>
      </p:sp>
      <p:sp>
        <p:nvSpPr>
          <p:cNvPr id="3" name="Content Placeholder 2">
            <a:extLst>
              <a:ext uri="{FF2B5EF4-FFF2-40B4-BE49-F238E27FC236}">
                <a16:creationId xmlns:a16="http://schemas.microsoft.com/office/drawing/2014/main" id="{4E8A9AF5-0543-49B1-8ED2-DE23B1BF59DB}"/>
              </a:ext>
            </a:extLst>
          </p:cNvPr>
          <p:cNvSpPr>
            <a:spLocks noGrp="1"/>
          </p:cNvSpPr>
          <p:nvPr>
            <p:ph idx="1"/>
          </p:nvPr>
        </p:nvSpPr>
        <p:spPr>
          <a:xfrm>
            <a:off x="838200" y="1825625"/>
            <a:ext cx="5112434" cy="4351338"/>
          </a:xfrm>
        </p:spPr>
        <p:txBody>
          <a:bodyPr/>
          <a:lstStyle/>
          <a:p>
            <a:r>
              <a:rPr lang="en-GB" dirty="0"/>
              <a:t>Pop art is an art movement that emerged in the 1950s and flourished in the 1960s in America and Britain, drawing inspiration from sources in popular and commercial culture. Different cultures and countries contributed to the movement during the 1960s and 70s</a:t>
            </a:r>
          </a:p>
        </p:txBody>
      </p:sp>
      <p:pic>
        <p:nvPicPr>
          <p:cNvPr id="4" name="Picture 3">
            <a:extLst>
              <a:ext uri="{FF2B5EF4-FFF2-40B4-BE49-F238E27FC236}">
                <a16:creationId xmlns:a16="http://schemas.microsoft.com/office/drawing/2014/main" id="{96831B8F-0B39-4637-B50A-B6CDA5B2C6AD}"/>
              </a:ext>
            </a:extLst>
          </p:cNvPr>
          <p:cNvPicPr>
            <a:picLocks noChangeAspect="1"/>
          </p:cNvPicPr>
          <p:nvPr/>
        </p:nvPicPr>
        <p:blipFill>
          <a:blip r:embed="rId2"/>
          <a:stretch>
            <a:fillRect/>
          </a:stretch>
        </p:blipFill>
        <p:spPr>
          <a:xfrm>
            <a:off x="6553025" y="1825625"/>
            <a:ext cx="4800775" cy="3763108"/>
          </a:xfrm>
          <a:prstGeom prst="rect">
            <a:avLst/>
          </a:prstGeom>
        </p:spPr>
      </p:pic>
      <p:sp>
        <p:nvSpPr>
          <p:cNvPr id="5" name="Rectangle 4">
            <a:extLst>
              <a:ext uri="{FF2B5EF4-FFF2-40B4-BE49-F238E27FC236}">
                <a16:creationId xmlns:a16="http://schemas.microsoft.com/office/drawing/2014/main" id="{AAE6C854-0A51-4FB7-8853-F3CE3162B4C4}"/>
              </a:ext>
            </a:extLst>
          </p:cNvPr>
          <p:cNvSpPr/>
          <p:nvPr/>
        </p:nvSpPr>
        <p:spPr>
          <a:xfrm>
            <a:off x="6439651" y="5807631"/>
            <a:ext cx="4914149" cy="923330"/>
          </a:xfrm>
          <a:prstGeom prst="rect">
            <a:avLst/>
          </a:prstGeom>
        </p:spPr>
        <p:txBody>
          <a:bodyPr wrap="square">
            <a:spAutoFit/>
          </a:bodyPr>
          <a:lstStyle/>
          <a:p>
            <a:r>
              <a:rPr lang="en-GB" dirty="0">
                <a:solidFill>
                  <a:srgbClr val="0072CE"/>
                </a:solidFill>
                <a:latin typeface="Tate regular"/>
                <a:hlinkClick r:id="rId3"/>
              </a:rPr>
              <a:t>© Estate of Roy Lichtenstein</a:t>
            </a:r>
            <a:endParaRPr lang="en-GB" dirty="0">
              <a:solidFill>
                <a:srgbClr val="0072CE"/>
              </a:solidFill>
              <a:latin typeface="Tate regular"/>
            </a:endParaRPr>
          </a:p>
          <a:p>
            <a:r>
              <a:rPr lang="en-GB" dirty="0">
                <a:solidFill>
                  <a:srgbClr val="0072CE"/>
                </a:solidFill>
                <a:latin typeface="Tate regular"/>
              </a:rPr>
              <a:t>Brushstroke</a:t>
            </a:r>
          </a:p>
          <a:p>
            <a:r>
              <a:rPr lang="en-GB" dirty="0">
                <a:solidFill>
                  <a:srgbClr val="0072CE"/>
                </a:solidFill>
                <a:latin typeface="Tate regular"/>
              </a:rPr>
              <a:t>1965</a:t>
            </a:r>
            <a:endParaRPr lang="en-GB" dirty="0"/>
          </a:p>
        </p:txBody>
      </p:sp>
    </p:spTree>
    <p:extLst>
      <p:ext uri="{BB962C8B-B14F-4D97-AF65-F5344CB8AC3E}">
        <p14:creationId xmlns:p14="http://schemas.microsoft.com/office/powerpoint/2010/main" val="1064160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49715-0FD9-4C2D-97B4-5E89DEC1AD59}"/>
              </a:ext>
            </a:extLst>
          </p:cNvPr>
          <p:cNvSpPr>
            <a:spLocks noGrp="1"/>
          </p:cNvSpPr>
          <p:nvPr>
            <p:ph type="title"/>
          </p:nvPr>
        </p:nvSpPr>
        <p:spPr/>
        <p:txBody>
          <a:bodyPr/>
          <a:lstStyle/>
          <a:p>
            <a:r>
              <a:rPr lang="en-GB" dirty="0"/>
              <a:t>POSTMODERN POP AND OTHER SIMULATIONS</a:t>
            </a:r>
          </a:p>
        </p:txBody>
      </p:sp>
      <p:pic>
        <p:nvPicPr>
          <p:cNvPr id="4" name="Content Placeholder 3">
            <a:extLst>
              <a:ext uri="{FF2B5EF4-FFF2-40B4-BE49-F238E27FC236}">
                <a16:creationId xmlns:a16="http://schemas.microsoft.com/office/drawing/2014/main" id="{B6EE4AE6-EFF4-40D9-A001-489B84ED4998}"/>
              </a:ext>
            </a:extLst>
          </p:cNvPr>
          <p:cNvPicPr>
            <a:picLocks noGrp="1" noChangeAspect="1"/>
          </p:cNvPicPr>
          <p:nvPr>
            <p:ph idx="1"/>
          </p:nvPr>
        </p:nvPicPr>
        <p:blipFill>
          <a:blip r:embed="rId2"/>
          <a:stretch>
            <a:fillRect/>
          </a:stretch>
        </p:blipFill>
        <p:spPr>
          <a:xfrm>
            <a:off x="5580184" y="1690688"/>
            <a:ext cx="6096000" cy="3429000"/>
          </a:xfrm>
          <a:prstGeom prst="rect">
            <a:avLst/>
          </a:prstGeom>
        </p:spPr>
      </p:pic>
      <p:sp>
        <p:nvSpPr>
          <p:cNvPr id="5" name="Rectangle 4">
            <a:extLst>
              <a:ext uri="{FF2B5EF4-FFF2-40B4-BE49-F238E27FC236}">
                <a16:creationId xmlns:a16="http://schemas.microsoft.com/office/drawing/2014/main" id="{71096231-8717-4E5B-B90C-AA36F47D2436}"/>
              </a:ext>
            </a:extLst>
          </p:cNvPr>
          <p:cNvSpPr/>
          <p:nvPr/>
        </p:nvSpPr>
        <p:spPr>
          <a:xfrm>
            <a:off x="838200" y="2068161"/>
            <a:ext cx="4212102" cy="1938992"/>
          </a:xfrm>
          <a:prstGeom prst="rect">
            <a:avLst/>
          </a:prstGeom>
        </p:spPr>
        <p:txBody>
          <a:bodyPr wrap="square">
            <a:spAutoFit/>
          </a:bodyPr>
          <a:lstStyle/>
          <a:p>
            <a:r>
              <a:rPr lang="en-GB" sz="2400" dirty="0">
                <a:solidFill>
                  <a:srgbClr val="000000"/>
                </a:solidFill>
              </a:rPr>
              <a:t>To dissimulate is to feign not to have what one has. To simulate is to feign to have what one hasn't. One implies a presence, the other an absence.</a:t>
            </a:r>
            <a:endParaRPr lang="en-GB" sz="2400" dirty="0"/>
          </a:p>
        </p:txBody>
      </p:sp>
      <p:sp>
        <p:nvSpPr>
          <p:cNvPr id="6" name="Rectangle 5">
            <a:extLst>
              <a:ext uri="{FF2B5EF4-FFF2-40B4-BE49-F238E27FC236}">
                <a16:creationId xmlns:a16="http://schemas.microsoft.com/office/drawing/2014/main" id="{1DB0E399-4AEB-46C2-AD56-1E275F7094A6}"/>
              </a:ext>
            </a:extLst>
          </p:cNvPr>
          <p:cNvSpPr/>
          <p:nvPr/>
        </p:nvSpPr>
        <p:spPr>
          <a:xfrm>
            <a:off x="838200" y="5497161"/>
            <a:ext cx="10837984" cy="1200329"/>
          </a:xfrm>
          <a:prstGeom prst="rect">
            <a:avLst/>
          </a:prstGeom>
        </p:spPr>
        <p:txBody>
          <a:bodyPr wrap="square">
            <a:spAutoFit/>
          </a:bodyPr>
          <a:lstStyle/>
          <a:p>
            <a:r>
              <a:rPr lang="en-GB" sz="2400" dirty="0">
                <a:solidFill>
                  <a:srgbClr val="000000"/>
                </a:solidFill>
              </a:rPr>
              <a:t>The simulacrum is never that which conceals the truth--it is the truth which conceals that there is none.</a:t>
            </a:r>
          </a:p>
          <a:p>
            <a:r>
              <a:rPr lang="en-GB" sz="2400" dirty="0">
                <a:solidFill>
                  <a:srgbClr val="000000"/>
                </a:solidFill>
              </a:rPr>
              <a:t>The simulacrum is true. </a:t>
            </a:r>
            <a:endParaRPr lang="en-GB" sz="2400" b="0" i="0" u="none" strike="noStrike" dirty="0">
              <a:solidFill>
                <a:srgbClr val="000000"/>
              </a:solidFill>
              <a:effectLst/>
            </a:endParaRPr>
          </a:p>
        </p:txBody>
      </p:sp>
      <p:sp>
        <p:nvSpPr>
          <p:cNvPr id="3" name="Rectangle 2">
            <a:extLst>
              <a:ext uri="{FF2B5EF4-FFF2-40B4-BE49-F238E27FC236}">
                <a16:creationId xmlns:a16="http://schemas.microsoft.com/office/drawing/2014/main" id="{DD73DEC5-5741-4125-B09E-11A58505765C}"/>
              </a:ext>
            </a:extLst>
          </p:cNvPr>
          <p:cNvSpPr/>
          <p:nvPr/>
        </p:nvSpPr>
        <p:spPr>
          <a:xfrm>
            <a:off x="5580184" y="6260585"/>
            <a:ext cx="1851789" cy="369332"/>
          </a:xfrm>
          <a:prstGeom prst="rect">
            <a:avLst/>
          </a:prstGeom>
        </p:spPr>
        <p:txBody>
          <a:bodyPr wrap="none">
            <a:spAutoFit/>
          </a:bodyPr>
          <a:lstStyle/>
          <a:p>
            <a:r>
              <a:rPr lang="en-GB" dirty="0">
                <a:solidFill>
                  <a:srgbClr val="000000"/>
                </a:solidFill>
                <a:latin typeface="Source Sans Pro"/>
              </a:rPr>
              <a:t>Jean Baudrillard</a:t>
            </a:r>
            <a:endParaRPr lang="en-GB" dirty="0"/>
          </a:p>
        </p:txBody>
      </p:sp>
    </p:spTree>
    <p:extLst>
      <p:ext uri="{BB962C8B-B14F-4D97-AF65-F5344CB8AC3E}">
        <p14:creationId xmlns:p14="http://schemas.microsoft.com/office/powerpoint/2010/main" val="111588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36FA-198C-46F6-93DD-57E74589FCD2}"/>
              </a:ext>
            </a:extLst>
          </p:cNvPr>
          <p:cNvSpPr>
            <a:spLocks noGrp="1"/>
          </p:cNvSpPr>
          <p:nvPr>
            <p:ph type="title"/>
          </p:nvPr>
        </p:nvSpPr>
        <p:spPr/>
        <p:txBody>
          <a:bodyPr/>
          <a:lstStyle/>
          <a:p>
            <a:r>
              <a:rPr lang="en-GB" dirty="0"/>
              <a:t>SEMIOTICS</a:t>
            </a:r>
          </a:p>
        </p:txBody>
      </p:sp>
      <p:sp>
        <p:nvSpPr>
          <p:cNvPr id="3" name="Content Placeholder 2">
            <a:extLst>
              <a:ext uri="{FF2B5EF4-FFF2-40B4-BE49-F238E27FC236}">
                <a16:creationId xmlns:a16="http://schemas.microsoft.com/office/drawing/2014/main" id="{5234A1CB-58A7-4696-B7FA-568E0343CC40}"/>
              </a:ext>
            </a:extLst>
          </p:cNvPr>
          <p:cNvSpPr>
            <a:spLocks noGrp="1"/>
          </p:cNvSpPr>
          <p:nvPr>
            <p:ph idx="1"/>
          </p:nvPr>
        </p:nvSpPr>
        <p:spPr>
          <a:xfrm>
            <a:off x="838200" y="1825625"/>
            <a:ext cx="5257800" cy="4351338"/>
          </a:xfrm>
        </p:spPr>
        <p:txBody>
          <a:bodyPr>
            <a:normAutofit fontScale="92500" lnSpcReduction="10000"/>
          </a:bodyPr>
          <a:lstStyle/>
          <a:p>
            <a:r>
              <a:rPr lang="en-GB" dirty="0"/>
              <a:t>“</a:t>
            </a:r>
            <a:r>
              <a:rPr lang="en-GB" i="1" dirty="0"/>
              <a:t>Works of art are analytic propositions. That is, if viewed within their context – as art – they provide no information whatsoever about any matter of fact. A work of art is a tautology in that it is a presentation of the artist’s intention, that is, he is saying that that particular work of art is art, which means, is a definition of art.</a:t>
            </a:r>
            <a:r>
              <a:rPr lang="en-GB" dirty="0"/>
              <a:t>” </a:t>
            </a:r>
            <a:r>
              <a:rPr lang="en-GB" sz="1500" dirty="0"/>
              <a:t>Joseph </a:t>
            </a:r>
            <a:r>
              <a:rPr lang="en-GB" sz="1500" dirty="0" err="1"/>
              <a:t>Kosuth</a:t>
            </a:r>
            <a:r>
              <a:rPr lang="en-GB" sz="1500" dirty="0"/>
              <a:t>, “Art After Philosophy,” in </a:t>
            </a:r>
            <a:r>
              <a:rPr lang="en-GB" sz="1500" i="1" dirty="0"/>
              <a:t>Art After Philosophy and After: Collected Writings, 1960–1990</a:t>
            </a:r>
            <a:r>
              <a:rPr lang="en-GB" sz="1500" dirty="0"/>
              <a:t> (Cambridge: MIT Press, 1991</a:t>
            </a:r>
            <a:r>
              <a:rPr lang="en-GB" dirty="0"/>
              <a:t>)</a:t>
            </a:r>
          </a:p>
        </p:txBody>
      </p:sp>
      <p:pic>
        <p:nvPicPr>
          <p:cNvPr id="6" name="Picture 5">
            <a:extLst>
              <a:ext uri="{FF2B5EF4-FFF2-40B4-BE49-F238E27FC236}">
                <a16:creationId xmlns:a16="http://schemas.microsoft.com/office/drawing/2014/main" id="{A966B3A1-AA18-4787-A0A6-1B20EE94D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287" y="1690688"/>
            <a:ext cx="5168513" cy="3897059"/>
          </a:xfrm>
          <a:prstGeom prst="rect">
            <a:avLst/>
          </a:prstGeom>
        </p:spPr>
      </p:pic>
    </p:spTree>
    <p:extLst>
      <p:ext uri="{BB962C8B-B14F-4D97-AF65-F5344CB8AC3E}">
        <p14:creationId xmlns:p14="http://schemas.microsoft.com/office/powerpoint/2010/main" val="451306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2660-5954-4468-8498-27A6468665D1}"/>
              </a:ext>
            </a:extLst>
          </p:cNvPr>
          <p:cNvSpPr>
            <a:spLocks noGrp="1"/>
          </p:cNvSpPr>
          <p:nvPr>
            <p:ph type="title"/>
          </p:nvPr>
        </p:nvSpPr>
        <p:spPr/>
        <p:txBody>
          <a:bodyPr/>
          <a:lstStyle/>
          <a:p>
            <a:r>
              <a:rPr lang="en-GB" dirty="0"/>
              <a:t>POST STRUCTURALISM</a:t>
            </a:r>
          </a:p>
        </p:txBody>
      </p:sp>
      <p:sp>
        <p:nvSpPr>
          <p:cNvPr id="3" name="Content Placeholder 2">
            <a:extLst>
              <a:ext uri="{FF2B5EF4-FFF2-40B4-BE49-F238E27FC236}">
                <a16:creationId xmlns:a16="http://schemas.microsoft.com/office/drawing/2014/main" id="{2C71B952-337C-4060-99E8-FAC45BBF22E7}"/>
              </a:ext>
            </a:extLst>
          </p:cNvPr>
          <p:cNvSpPr>
            <a:spLocks noGrp="1"/>
          </p:cNvSpPr>
          <p:nvPr>
            <p:ph idx="1"/>
          </p:nvPr>
        </p:nvSpPr>
        <p:spPr>
          <a:xfrm>
            <a:off x="838200" y="1825625"/>
            <a:ext cx="5257800" cy="4351338"/>
          </a:xfrm>
        </p:spPr>
        <p:txBody>
          <a:bodyPr>
            <a:normAutofit fontScale="92500" lnSpcReduction="20000"/>
          </a:bodyPr>
          <a:lstStyle/>
          <a:p>
            <a:r>
              <a:rPr lang="en-GB" dirty="0"/>
              <a:t>Post-structuralism offers a way of studying how knowledge is produced and critiques Structuralist premises. It argues that because history and culture condition the study of underlying structures, both are subject to biases and misinterpretations. A Post-structuralist approach argues that to understand an object (e.g., a text), it is necessary to study both the object itself and the systems of knowledge that produced the object.</a:t>
            </a:r>
          </a:p>
        </p:txBody>
      </p:sp>
      <p:sp>
        <p:nvSpPr>
          <p:cNvPr id="6" name="Rectangle 5">
            <a:extLst>
              <a:ext uri="{FF2B5EF4-FFF2-40B4-BE49-F238E27FC236}">
                <a16:creationId xmlns:a16="http://schemas.microsoft.com/office/drawing/2014/main" id="{5CBA0796-6109-4A20-9AE4-AFD5EE4943D6}"/>
              </a:ext>
            </a:extLst>
          </p:cNvPr>
          <p:cNvSpPr/>
          <p:nvPr/>
        </p:nvSpPr>
        <p:spPr>
          <a:xfrm>
            <a:off x="6096000" y="1305341"/>
            <a:ext cx="6096000" cy="4247317"/>
          </a:xfrm>
          <a:prstGeom prst="rect">
            <a:avLst/>
          </a:prstGeom>
        </p:spPr>
        <p:txBody>
          <a:bodyPr>
            <a:spAutoFit/>
          </a:bodyPr>
          <a:lstStyle/>
          <a:p>
            <a:pPr algn="just"/>
            <a:r>
              <a:rPr lang="en-GB" b="1" i="1" dirty="0">
                <a:solidFill>
                  <a:srgbClr val="000000"/>
                </a:solidFill>
                <a:latin typeface="&amp;quot"/>
              </a:rPr>
              <a:t>Passe-Partout</a:t>
            </a:r>
            <a:endParaRPr lang="en-GB" dirty="0">
              <a:solidFill>
                <a:srgbClr val="000000"/>
              </a:solidFill>
              <a:latin typeface="&amp;quot"/>
            </a:endParaRPr>
          </a:p>
          <a:p>
            <a:pPr algn="just"/>
            <a:br>
              <a:rPr lang="en-GB" dirty="0">
                <a:solidFill>
                  <a:srgbClr val="000000"/>
                </a:solidFill>
                <a:latin typeface="&amp;quot"/>
              </a:rPr>
            </a:br>
            <a:endParaRPr lang="en-GB" dirty="0">
              <a:solidFill>
                <a:srgbClr val="000000"/>
              </a:solidFill>
              <a:latin typeface="&amp;quot"/>
            </a:endParaRPr>
          </a:p>
          <a:p>
            <a:pPr algn="just"/>
            <a:r>
              <a:rPr lang="en-GB" i="1" dirty="0">
                <a:solidFill>
                  <a:srgbClr val="000000"/>
                </a:solidFill>
                <a:latin typeface="&amp;quot"/>
              </a:rPr>
              <a:t>Someone, not me, comes and says the words : "I am interested in the idiom in painting." </a:t>
            </a:r>
          </a:p>
          <a:p>
            <a:pPr algn="just"/>
            <a:r>
              <a:rPr lang="en-GB" i="1" dirty="0">
                <a:solidFill>
                  <a:srgbClr val="000000"/>
                </a:solidFill>
                <a:latin typeface="&amp;quot"/>
              </a:rPr>
              <a:t>You get the picture: the speaker is impassive, he remained motionless for the duration of his sentence, careful to refrain from any gesture. At the point where you were perhaps expecting it, near the head and around certain words, for example "in painting," he did not imitate the double horns of quotation marks, he did not</a:t>
            </a:r>
            <a:r>
              <a:rPr lang="en-GB" dirty="0">
                <a:solidFill>
                  <a:srgbClr val="000000"/>
                </a:solidFill>
                <a:latin typeface="&amp;quot"/>
              </a:rPr>
              <a:t> </a:t>
            </a:r>
            <a:r>
              <a:rPr lang="en-GB" i="1" dirty="0">
                <a:solidFill>
                  <a:srgbClr val="000000"/>
                </a:solidFill>
                <a:latin typeface="&amp;quot"/>
              </a:rPr>
              <a:t>depict a form of writing with his fingers in the air. He merely comes and announces to you: "I am interested in the idiom in painting."</a:t>
            </a:r>
            <a:endParaRPr lang="en-GB" dirty="0">
              <a:solidFill>
                <a:srgbClr val="000000"/>
              </a:solidFill>
              <a:latin typeface="&amp;quot"/>
            </a:endParaRPr>
          </a:p>
          <a:p>
            <a:pPr algn="just"/>
            <a:r>
              <a:rPr lang="en-GB" i="1" dirty="0">
                <a:solidFill>
                  <a:srgbClr val="000000"/>
                </a:solidFill>
                <a:latin typeface="&amp;quot"/>
              </a:rPr>
              <a:t>                                                         The Truth in Painting</a:t>
            </a:r>
            <a:endParaRPr lang="en-GB" dirty="0">
              <a:solidFill>
                <a:srgbClr val="000000"/>
              </a:solidFill>
              <a:latin typeface="&amp;quot"/>
            </a:endParaRPr>
          </a:p>
          <a:p>
            <a:pPr algn="just"/>
            <a:r>
              <a:rPr lang="en-GB" i="1" dirty="0">
                <a:solidFill>
                  <a:srgbClr val="000000"/>
                </a:solidFill>
                <a:latin typeface="&amp;quot"/>
              </a:rPr>
              <a:t>                                                         Jacques Derrida</a:t>
            </a:r>
            <a:endParaRPr lang="en-GB" b="0" i="0" u="none" strike="noStrike" dirty="0">
              <a:solidFill>
                <a:srgbClr val="000000"/>
              </a:solidFill>
              <a:effectLst/>
              <a:latin typeface="&amp;quot"/>
            </a:endParaRPr>
          </a:p>
        </p:txBody>
      </p:sp>
    </p:spTree>
    <p:extLst>
      <p:ext uri="{BB962C8B-B14F-4D97-AF65-F5344CB8AC3E}">
        <p14:creationId xmlns:p14="http://schemas.microsoft.com/office/powerpoint/2010/main" val="1289931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4A4A-310D-4A19-BC91-C2B17A19F805}"/>
              </a:ext>
            </a:extLst>
          </p:cNvPr>
          <p:cNvSpPr>
            <a:spLocks noGrp="1"/>
          </p:cNvSpPr>
          <p:nvPr>
            <p:ph type="title"/>
          </p:nvPr>
        </p:nvSpPr>
        <p:spPr/>
        <p:txBody>
          <a:bodyPr/>
          <a:lstStyle/>
          <a:p>
            <a:r>
              <a:rPr lang="en-GB" dirty="0"/>
              <a:t>STRUCTURALISM</a:t>
            </a:r>
          </a:p>
        </p:txBody>
      </p:sp>
      <p:sp>
        <p:nvSpPr>
          <p:cNvPr id="3" name="Content Placeholder 2">
            <a:extLst>
              <a:ext uri="{FF2B5EF4-FFF2-40B4-BE49-F238E27FC236}">
                <a16:creationId xmlns:a16="http://schemas.microsoft.com/office/drawing/2014/main" id="{9D9B2A9C-E4F0-4976-AC42-CBCCF76E8AB6}"/>
              </a:ext>
            </a:extLst>
          </p:cNvPr>
          <p:cNvSpPr>
            <a:spLocks noGrp="1"/>
          </p:cNvSpPr>
          <p:nvPr>
            <p:ph idx="1"/>
          </p:nvPr>
        </p:nvSpPr>
        <p:spPr>
          <a:xfrm>
            <a:off x="838200" y="1825625"/>
            <a:ext cx="5257800" cy="4351338"/>
          </a:xfrm>
        </p:spPr>
        <p:txBody>
          <a:bodyPr/>
          <a:lstStyle/>
          <a:p>
            <a:r>
              <a:rPr lang="en-GB" b="1" dirty="0"/>
              <a:t>structuralism</a:t>
            </a:r>
            <a:r>
              <a:rPr lang="en-GB" dirty="0"/>
              <a:t> is the methodology that implies elements of human culture must be understood by way of their relationship to a larger, overarching system or structure. It works to uncover the structures that underlie all the things that humans do, think, perceive, and feel. </a:t>
            </a:r>
          </a:p>
        </p:txBody>
      </p:sp>
      <p:pic>
        <p:nvPicPr>
          <p:cNvPr id="4" name="Picture 3">
            <a:extLst>
              <a:ext uri="{FF2B5EF4-FFF2-40B4-BE49-F238E27FC236}">
                <a16:creationId xmlns:a16="http://schemas.microsoft.com/office/drawing/2014/main" id="{5717501F-2E11-4E79-8332-91085D8CB46A}"/>
              </a:ext>
            </a:extLst>
          </p:cNvPr>
          <p:cNvPicPr>
            <a:picLocks noChangeAspect="1"/>
          </p:cNvPicPr>
          <p:nvPr/>
        </p:nvPicPr>
        <p:blipFill>
          <a:blip r:embed="rId2"/>
          <a:stretch>
            <a:fillRect/>
          </a:stretch>
        </p:blipFill>
        <p:spPr>
          <a:xfrm>
            <a:off x="6400800" y="1027906"/>
            <a:ext cx="4953000" cy="4953000"/>
          </a:xfrm>
          <a:prstGeom prst="rect">
            <a:avLst/>
          </a:prstGeom>
        </p:spPr>
      </p:pic>
    </p:spTree>
    <p:extLst>
      <p:ext uri="{BB962C8B-B14F-4D97-AF65-F5344CB8AC3E}">
        <p14:creationId xmlns:p14="http://schemas.microsoft.com/office/powerpoint/2010/main" val="202316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3D1B-1D9B-4E91-A8BE-1B2191688F12}"/>
              </a:ext>
            </a:extLst>
          </p:cNvPr>
          <p:cNvSpPr>
            <a:spLocks noGrp="1"/>
          </p:cNvSpPr>
          <p:nvPr>
            <p:ph type="title"/>
          </p:nvPr>
        </p:nvSpPr>
        <p:spPr/>
        <p:txBody>
          <a:bodyPr/>
          <a:lstStyle/>
          <a:p>
            <a:r>
              <a:rPr lang="en-GB" dirty="0"/>
              <a:t>FEMINIST CRITICISM</a:t>
            </a:r>
          </a:p>
        </p:txBody>
      </p:sp>
      <p:sp>
        <p:nvSpPr>
          <p:cNvPr id="3" name="Content Placeholder 2">
            <a:extLst>
              <a:ext uri="{FF2B5EF4-FFF2-40B4-BE49-F238E27FC236}">
                <a16:creationId xmlns:a16="http://schemas.microsoft.com/office/drawing/2014/main" id="{B98A81EE-FC3E-4347-8EAD-B30BE8ED9F8E}"/>
              </a:ext>
            </a:extLst>
          </p:cNvPr>
          <p:cNvSpPr>
            <a:spLocks noGrp="1"/>
          </p:cNvSpPr>
          <p:nvPr>
            <p:ph idx="1"/>
          </p:nvPr>
        </p:nvSpPr>
        <p:spPr>
          <a:xfrm>
            <a:off x="838200" y="1825625"/>
            <a:ext cx="5257800" cy="4351338"/>
          </a:xfrm>
        </p:spPr>
        <p:txBody>
          <a:bodyPr>
            <a:normAutofit fontScale="77500" lnSpcReduction="20000"/>
          </a:bodyPr>
          <a:lstStyle/>
          <a:p>
            <a:r>
              <a:rPr lang="en-GB" dirty="0"/>
              <a:t>The language of art is, […], embodied in paint and line on canvas or paper, in stone or clay or plastic or metal it is neither a sob story nor a confidential whisper.</a:t>
            </a:r>
          </a:p>
          <a:p>
            <a:r>
              <a:rPr lang="en-GB" dirty="0"/>
              <a:t>The fact of the matter is that there have been no supremely great women artists, as far as we know, although there have been many interesting and very good ones who remain insufficiently investigated or appreciated; nor have there been any great Lithuanian jazz pianists, nor Eskimo tennis players, no matter how much we might wish there had been. </a:t>
            </a:r>
          </a:p>
          <a:p>
            <a:r>
              <a:rPr lang="en-GB" sz="1200" dirty="0"/>
              <a:t>Why Have There Been No Great Women Artists? by Linda </a:t>
            </a:r>
            <a:r>
              <a:rPr lang="en-GB" sz="1200" dirty="0" err="1"/>
              <a:t>Nochlin</a:t>
            </a:r>
            <a:endParaRPr lang="en-GB" sz="1200" dirty="0"/>
          </a:p>
          <a:p>
            <a:r>
              <a:rPr lang="en-GB" sz="1200" dirty="0"/>
              <a:t>Extract from Women, Art and Power and Other Essays, Westview Press, 1988 by Linda </a:t>
            </a:r>
            <a:r>
              <a:rPr lang="en-GB" sz="1200" dirty="0" err="1"/>
              <a:t>Nochlin</a:t>
            </a:r>
            <a:r>
              <a:rPr lang="en-GB" sz="1200" dirty="0"/>
              <a:t>, pp.147158</a:t>
            </a:r>
          </a:p>
          <a:p>
            <a:endParaRPr lang="en-GB" sz="1200" dirty="0"/>
          </a:p>
          <a:p>
            <a:endParaRPr lang="en-GB" dirty="0"/>
          </a:p>
        </p:txBody>
      </p:sp>
      <p:pic>
        <p:nvPicPr>
          <p:cNvPr id="4" name="Picture 3">
            <a:extLst>
              <a:ext uri="{FF2B5EF4-FFF2-40B4-BE49-F238E27FC236}">
                <a16:creationId xmlns:a16="http://schemas.microsoft.com/office/drawing/2014/main" id="{F18C1D59-273E-436C-98C8-A82460F2E96B}"/>
              </a:ext>
            </a:extLst>
          </p:cNvPr>
          <p:cNvPicPr>
            <a:picLocks noChangeAspect="1"/>
          </p:cNvPicPr>
          <p:nvPr/>
        </p:nvPicPr>
        <p:blipFill>
          <a:blip r:embed="rId2"/>
          <a:stretch>
            <a:fillRect/>
          </a:stretch>
        </p:blipFill>
        <p:spPr>
          <a:xfrm>
            <a:off x="7570910" y="1027906"/>
            <a:ext cx="3782890" cy="5032375"/>
          </a:xfrm>
          <a:prstGeom prst="rect">
            <a:avLst/>
          </a:prstGeom>
        </p:spPr>
      </p:pic>
    </p:spTree>
    <p:extLst>
      <p:ext uri="{BB962C8B-B14F-4D97-AF65-F5344CB8AC3E}">
        <p14:creationId xmlns:p14="http://schemas.microsoft.com/office/powerpoint/2010/main" val="212691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D286-D3BD-4F1A-AF8B-76FEDA6FD90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B836C86-BA09-4FBE-B945-FCCAD7A36C8A}"/>
              </a:ext>
            </a:extLst>
          </p:cNvPr>
          <p:cNvPicPr>
            <a:picLocks noGrp="1" noChangeAspect="1"/>
          </p:cNvPicPr>
          <p:nvPr>
            <p:ph idx="1"/>
          </p:nvPr>
        </p:nvPicPr>
        <p:blipFill>
          <a:blip r:embed="rId2"/>
          <a:stretch>
            <a:fillRect/>
          </a:stretch>
        </p:blipFill>
        <p:spPr>
          <a:xfrm>
            <a:off x="1622798" y="365125"/>
            <a:ext cx="8652721" cy="6492875"/>
          </a:xfrm>
          <a:prstGeom prst="rect">
            <a:avLst/>
          </a:prstGeom>
        </p:spPr>
      </p:pic>
    </p:spTree>
    <p:extLst>
      <p:ext uri="{BB962C8B-B14F-4D97-AF65-F5344CB8AC3E}">
        <p14:creationId xmlns:p14="http://schemas.microsoft.com/office/powerpoint/2010/main" val="67474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CC5A-9329-4B72-8F22-37E11E44AF52}"/>
              </a:ext>
            </a:extLst>
          </p:cNvPr>
          <p:cNvSpPr>
            <a:spLocks noGrp="1"/>
          </p:cNvSpPr>
          <p:nvPr>
            <p:ph type="title"/>
          </p:nvPr>
        </p:nvSpPr>
        <p:spPr/>
        <p:txBody>
          <a:bodyPr/>
          <a:lstStyle/>
          <a:p>
            <a:r>
              <a:rPr lang="en-GB" dirty="0"/>
              <a:t>KANT, SCHILLER</a:t>
            </a:r>
          </a:p>
        </p:txBody>
      </p:sp>
      <p:sp>
        <p:nvSpPr>
          <p:cNvPr id="3" name="Content Placeholder 2">
            <a:extLst>
              <a:ext uri="{FF2B5EF4-FFF2-40B4-BE49-F238E27FC236}">
                <a16:creationId xmlns:a16="http://schemas.microsoft.com/office/drawing/2014/main" id="{CE3B9B54-19F4-4B83-9995-C1347AFDB447}"/>
              </a:ext>
            </a:extLst>
          </p:cNvPr>
          <p:cNvSpPr>
            <a:spLocks noGrp="1"/>
          </p:cNvSpPr>
          <p:nvPr>
            <p:ph idx="1"/>
          </p:nvPr>
        </p:nvSpPr>
        <p:spPr/>
        <p:txBody>
          <a:bodyPr>
            <a:normAutofit lnSpcReduction="10000"/>
          </a:bodyPr>
          <a:lstStyle/>
          <a:p>
            <a:r>
              <a:rPr lang="en-GB" dirty="0"/>
              <a:t>KANT – The effect produced by the “beautiful” object is to set our understanding and imagination in “free play” with one another, and it is the pleasure generated by this free play that leads us to judge the object to be beautiful (Kant, 98, 102–3).(1790)</a:t>
            </a:r>
          </a:p>
          <a:p>
            <a:r>
              <a:rPr lang="en-GB" dirty="0"/>
              <a:t>SCHILLER - , beauty is “freedom in appearance, autonomy in appearance” (Schiller, 151). Schiller insists that freedom itself is something “noumenal” to use Kant's terminology and so can never actually manifest itself in the realm of the senses. We can never see freedom at work in, or embodied in, the world of space and time. In the case of beautiful objects, therefore—whether they are the products of nature or human imagination—“it is all that matters [ ... ] that the object appears as free, not that it really is so” (Schiller, 151).</a:t>
            </a:r>
          </a:p>
          <a:p>
            <a:endParaRPr lang="en-GB" dirty="0"/>
          </a:p>
        </p:txBody>
      </p:sp>
    </p:spTree>
    <p:extLst>
      <p:ext uri="{BB962C8B-B14F-4D97-AF65-F5344CB8AC3E}">
        <p14:creationId xmlns:p14="http://schemas.microsoft.com/office/powerpoint/2010/main" val="1552952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687-E784-43E5-9D8D-F731A16991B0}"/>
              </a:ext>
            </a:extLst>
          </p:cNvPr>
          <p:cNvSpPr>
            <a:spLocks noGrp="1"/>
          </p:cNvSpPr>
          <p:nvPr>
            <p:ph type="title"/>
          </p:nvPr>
        </p:nvSpPr>
        <p:spPr/>
        <p:txBody>
          <a:bodyPr/>
          <a:lstStyle/>
          <a:p>
            <a:r>
              <a:rPr lang="en-GB" dirty="0"/>
              <a:t>HEGEL, HAZLITT</a:t>
            </a:r>
          </a:p>
        </p:txBody>
      </p:sp>
      <p:sp>
        <p:nvSpPr>
          <p:cNvPr id="3" name="Content Placeholder 2">
            <a:extLst>
              <a:ext uri="{FF2B5EF4-FFF2-40B4-BE49-F238E27FC236}">
                <a16:creationId xmlns:a16="http://schemas.microsoft.com/office/drawing/2014/main" id="{C34576A3-C0F7-44EC-9AE6-93F6A4A96B3F}"/>
              </a:ext>
            </a:extLst>
          </p:cNvPr>
          <p:cNvSpPr>
            <a:spLocks noGrp="1"/>
          </p:cNvSpPr>
          <p:nvPr>
            <p:ph idx="1"/>
          </p:nvPr>
        </p:nvSpPr>
        <p:spPr/>
        <p:txBody>
          <a:bodyPr>
            <a:normAutofit fontScale="92500" lnSpcReduction="10000"/>
          </a:bodyPr>
          <a:lstStyle/>
          <a:p>
            <a:r>
              <a:rPr lang="en-GB" dirty="0"/>
              <a:t>HEGEL - agrees with Schiller (against Kant) that beauty is an objective property of things. In his view, however, beauty is the direct sensuous manifestation of freedom, not merely the appearance or imitation of freedom. It shows us what freedom actually looks like and sounds like when it gives itself sensuous expression </a:t>
            </a:r>
          </a:p>
          <a:p>
            <a:pPr marL="0" indent="0">
              <a:buNone/>
            </a:pPr>
            <a:r>
              <a:rPr lang="en-GB" sz="1300" dirty="0"/>
              <a:t>       Hegel's Aesthetics First published Tue Jan 20, 2009; substantive revision Tue Feb 2, 2016</a:t>
            </a:r>
          </a:p>
          <a:p>
            <a:r>
              <a:rPr lang="en-GB" dirty="0"/>
              <a:t>HAZLITT - I deny </a:t>
            </a:r>
            <a:r>
              <a:rPr lang="en-GB" i="1" dirty="0"/>
              <a:t>in toto</a:t>
            </a:r>
            <a:r>
              <a:rPr lang="en-GB" dirty="0"/>
              <a:t> and at once the exclusive right and power of painters to judge of pictures. What is a picture meant for? To convey certain ideas to the mind of painters? That is, of one man in ten thousand? – No, but to make them apparent to the eye and mind of all. If a picture be admired by none but painters, I think it is strong presumption that the picture is bad.</a:t>
            </a:r>
          </a:p>
          <a:p>
            <a:pPr marL="0" indent="0">
              <a:buNone/>
            </a:pPr>
            <a:r>
              <a:rPr lang="en-GB" sz="1300" dirty="0"/>
              <a:t>    William Hazlitt, ‘on judging of pictures’ (1823), in </a:t>
            </a:r>
            <a:r>
              <a:rPr lang="en-GB" sz="1300" i="1" dirty="0"/>
              <a:t>the complete works of William Hazlitt</a:t>
            </a:r>
            <a:r>
              <a:rPr lang="en-GB" sz="1300" dirty="0"/>
              <a:t>, ed. By P.P. Howe, 21 vols., London 1930–4, vol.18, p.182.</a:t>
            </a:r>
          </a:p>
          <a:p>
            <a:endParaRPr lang="en-GB" dirty="0"/>
          </a:p>
        </p:txBody>
      </p:sp>
    </p:spTree>
    <p:extLst>
      <p:ext uri="{BB962C8B-B14F-4D97-AF65-F5344CB8AC3E}">
        <p14:creationId xmlns:p14="http://schemas.microsoft.com/office/powerpoint/2010/main" val="2617213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AA99-C858-48B0-A9F7-07355E831ED3}"/>
              </a:ext>
            </a:extLst>
          </p:cNvPr>
          <p:cNvSpPr>
            <a:spLocks noGrp="1"/>
          </p:cNvSpPr>
          <p:nvPr>
            <p:ph type="title"/>
          </p:nvPr>
        </p:nvSpPr>
        <p:spPr/>
        <p:txBody>
          <a:bodyPr/>
          <a:lstStyle/>
          <a:p>
            <a:r>
              <a:rPr lang="en-GB" dirty="0"/>
              <a:t>KEATS</a:t>
            </a:r>
          </a:p>
        </p:txBody>
      </p:sp>
      <p:sp>
        <p:nvSpPr>
          <p:cNvPr id="3" name="Content Placeholder 2">
            <a:extLst>
              <a:ext uri="{FF2B5EF4-FFF2-40B4-BE49-F238E27FC236}">
                <a16:creationId xmlns:a16="http://schemas.microsoft.com/office/drawing/2014/main" id="{0FC0B900-CF88-42D7-9986-6F19FC213C39}"/>
              </a:ext>
            </a:extLst>
          </p:cNvPr>
          <p:cNvSpPr>
            <a:spLocks noGrp="1"/>
          </p:cNvSpPr>
          <p:nvPr>
            <p:ph idx="1"/>
          </p:nvPr>
        </p:nvSpPr>
        <p:spPr/>
        <p:txBody>
          <a:bodyPr/>
          <a:lstStyle/>
          <a:p>
            <a:r>
              <a:rPr lang="en-GB" dirty="0"/>
              <a:t>Keats 1795-1821 - Ode on a Grecian Urn – </a:t>
            </a:r>
          </a:p>
          <a:p>
            <a:pPr marL="0" indent="0">
              <a:buNone/>
            </a:pPr>
            <a:r>
              <a:rPr lang="en-GB" dirty="0"/>
              <a:t> "Beauty is truth, truth beauty,—that is all </a:t>
            </a:r>
          </a:p>
          <a:p>
            <a:pPr marL="0" indent="0">
              <a:buNone/>
            </a:pPr>
            <a:r>
              <a:rPr lang="en-GB" dirty="0"/>
              <a:t>             Ye know on earth, and all ye need to know.“</a:t>
            </a:r>
          </a:p>
          <a:p>
            <a:pPr marL="0" indent="0">
              <a:buNone/>
            </a:pPr>
            <a:r>
              <a:rPr lang="en-GB" dirty="0"/>
              <a:t>probably written in May 1819</a:t>
            </a:r>
          </a:p>
          <a:p>
            <a:r>
              <a:rPr lang="en-GB" dirty="0"/>
              <a:t>Hegel also held lectures on aesthetics in Heidelberg in 1818 and in Berlin in 1820/21 (winter semester), 1823 and 1826 (summer semesters), and 1828/29 (winter semester).</a:t>
            </a:r>
          </a:p>
          <a:p>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25345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9F9E-B5DF-41FD-A19B-BC6849BC5837}"/>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A322550F-9D2C-49DF-A03F-148ACD73A1A9}"/>
              </a:ext>
            </a:extLst>
          </p:cNvPr>
          <p:cNvPicPr>
            <a:picLocks noGrp="1" noChangeAspect="1"/>
          </p:cNvPicPr>
          <p:nvPr>
            <p:ph idx="1"/>
          </p:nvPr>
        </p:nvPicPr>
        <p:blipFill>
          <a:blip r:embed="rId2"/>
          <a:stretch>
            <a:fillRect/>
          </a:stretch>
        </p:blipFill>
        <p:spPr>
          <a:xfrm>
            <a:off x="2104116" y="365125"/>
            <a:ext cx="7983767" cy="5994083"/>
          </a:xfrm>
          <a:prstGeom prst="rect">
            <a:avLst/>
          </a:prstGeom>
        </p:spPr>
      </p:pic>
    </p:spTree>
    <p:extLst>
      <p:ext uri="{BB962C8B-B14F-4D97-AF65-F5344CB8AC3E}">
        <p14:creationId xmlns:p14="http://schemas.microsoft.com/office/powerpoint/2010/main" val="2629298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B521-0BE0-4B55-8953-CF92E2B02CF3}"/>
              </a:ext>
            </a:extLst>
          </p:cNvPr>
          <p:cNvSpPr>
            <a:spLocks noGrp="1"/>
          </p:cNvSpPr>
          <p:nvPr>
            <p:ph type="title"/>
          </p:nvPr>
        </p:nvSpPr>
        <p:spPr/>
        <p:txBody>
          <a:bodyPr/>
          <a:lstStyle/>
          <a:p>
            <a:r>
              <a:rPr lang="en-GB" dirty="0"/>
              <a:t>The ABSOLUTE</a:t>
            </a:r>
          </a:p>
        </p:txBody>
      </p:sp>
      <p:sp>
        <p:nvSpPr>
          <p:cNvPr id="3" name="Content Placeholder 2">
            <a:extLst>
              <a:ext uri="{FF2B5EF4-FFF2-40B4-BE49-F238E27FC236}">
                <a16:creationId xmlns:a16="http://schemas.microsoft.com/office/drawing/2014/main" id="{B224672C-E158-44F8-B794-3006F767EA70}"/>
              </a:ext>
            </a:extLst>
          </p:cNvPr>
          <p:cNvSpPr>
            <a:spLocks noGrp="1"/>
          </p:cNvSpPr>
          <p:nvPr>
            <p:ph idx="1"/>
          </p:nvPr>
        </p:nvSpPr>
        <p:spPr>
          <a:xfrm>
            <a:off x="838200" y="1825625"/>
            <a:ext cx="5590309" cy="4351338"/>
          </a:xfrm>
        </p:spPr>
        <p:txBody>
          <a:bodyPr>
            <a:normAutofit fontScale="92500" lnSpcReduction="20000"/>
          </a:bodyPr>
          <a:lstStyle/>
          <a:p>
            <a:r>
              <a:rPr lang="en-GB" dirty="0"/>
              <a:t>Correggio … saw and felt for himself; he was of no school, but had his own world of art to create. That image of truth and beauty, which existed in his mind, he was forced to construct for himself, without rules or model. As it has arisen in his mind from the contemplation of nature, so he could only hope to embody it to others, by the imitation of nature … – Such is always the true progress of art.</a:t>
            </a:r>
          </a:p>
          <a:p>
            <a:r>
              <a:rPr lang="en-GB" dirty="0"/>
              <a:t>William Hazlitt, ‘Whether the Fine Arts are Promoted by Academies’ (1814), in Hazlitt 1930–4, vol.18, p.42.</a:t>
            </a:r>
          </a:p>
        </p:txBody>
      </p:sp>
      <p:sp>
        <p:nvSpPr>
          <p:cNvPr id="5" name="TextBox 4">
            <a:extLst>
              <a:ext uri="{FF2B5EF4-FFF2-40B4-BE49-F238E27FC236}">
                <a16:creationId xmlns:a16="http://schemas.microsoft.com/office/drawing/2014/main" id="{4ACD0E63-E94E-4A33-B347-03E32CCDAACB}"/>
              </a:ext>
            </a:extLst>
          </p:cNvPr>
          <p:cNvSpPr txBox="1"/>
          <p:nvPr/>
        </p:nvSpPr>
        <p:spPr>
          <a:xfrm>
            <a:off x="7125212" y="6169709"/>
            <a:ext cx="4581525" cy="646331"/>
          </a:xfrm>
          <a:prstGeom prst="rect">
            <a:avLst/>
          </a:prstGeom>
          <a:noFill/>
        </p:spPr>
        <p:txBody>
          <a:bodyPr wrap="square" rtlCol="0">
            <a:spAutoFit/>
          </a:bodyPr>
          <a:lstStyle/>
          <a:p>
            <a:r>
              <a:rPr lang="en-GB" dirty="0" err="1"/>
              <a:t>Corregio</a:t>
            </a:r>
            <a:r>
              <a:rPr lang="en-GB" dirty="0"/>
              <a:t>, The </a:t>
            </a:r>
            <a:r>
              <a:rPr lang="en-GB" dirty="0" err="1"/>
              <a:t>Magdalane</a:t>
            </a:r>
            <a:r>
              <a:rPr lang="en-GB" dirty="0"/>
              <a:t>, 1519</a:t>
            </a:r>
          </a:p>
          <a:p>
            <a:endParaRPr lang="en-GB" dirty="0"/>
          </a:p>
        </p:txBody>
      </p:sp>
      <p:pic>
        <p:nvPicPr>
          <p:cNvPr id="6" name="Picture 5">
            <a:extLst>
              <a:ext uri="{FF2B5EF4-FFF2-40B4-BE49-F238E27FC236}">
                <a16:creationId xmlns:a16="http://schemas.microsoft.com/office/drawing/2014/main" id="{026F0D25-0FE4-41CB-9FD2-439564EC1735}"/>
              </a:ext>
            </a:extLst>
          </p:cNvPr>
          <p:cNvPicPr>
            <a:picLocks noChangeAspect="1"/>
          </p:cNvPicPr>
          <p:nvPr/>
        </p:nvPicPr>
        <p:blipFill>
          <a:blip r:embed="rId2"/>
          <a:stretch>
            <a:fillRect/>
          </a:stretch>
        </p:blipFill>
        <p:spPr>
          <a:xfrm>
            <a:off x="7125212" y="509954"/>
            <a:ext cx="4581525" cy="5715000"/>
          </a:xfrm>
          <a:prstGeom prst="rect">
            <a:avLst/>
          </a:prstGeom>
        </p:spPr>
      </p:pic>
    </p:spTree>
    <p:extLst>
      <p:ext uri="{BB962C8B-B14F-4D97-AF65-F5344CB8AC3E}">
        <p14:creationId xmlns:p14="http://schemas.microsoft.com/office/powerpoint/2010/main" val="1583544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D700-B08D-4F54-A0C6-3E247190D98A}"/>
              </a:ext>
            </a:extLst>
          </p:cNvPr>
          <p:cNvSpPr>
            <a:spLocks noGrp="1"/>
          </p:cNvSpPr>
          <p:nvPr>
            <p:ph type="title"/>
          </p:nvPr>
        </p:nvSpPr>
        <p:spPr/>
        <p:txBody>
          <a:bodyPr/>
          <a:lstStyle/>
          <a:p>
            <a:r>
              <a:rPr lang="en-GB" cap="all" dirty="0"/>
              <a:t>Realism </a:t>
            </a:r>
            <a:endParaRPr lang="en-GB" dirty="0"/>
          </a:p>
        </p:txBody>
      </p:sp>
      <p:sp>
        <p:nvSpPr>
          <p:cNvPr id="3" name="Content Placeholder 2">
            <a:extLst>
              <a:ext uri="{FF2B5EF4-FFF2-40B4-BE49-F238E27FC236}">
                <a16:creationId xmlns:a16="http://schemas.microsoft.com/office/drawing/2014/main" id="{090B47DC-26E7-484B-9909-F960616CCB42}"/>
              </a:ext>
            </a:extLst>
          </p:cNvPr>
          <p:cNvSpPr>
            <a:spLocks noGrp="1"/>
          </p:cNvSpPr>
          <p:nvPr>
            <p:ph idx="1"/>
          </p:nvPr>
        </p:nvSpPr>
        <p:spPr>
          <a:xfrm>
            <a:off x="838200" y="1825625"/>
            <a:ext cx="5126502" cy="4351338"/>
          </a:xfrm>
        </p:spPr>
        <p:txBody>
          <a:bodyPr/>
          <a:lstStyle/>
          <a:p>
            <a:r>
              <a:rPr lang="en-GB" dirty="0"/>
              <a:t>In its specific sense realism refers to a mid nineteenth century artistic movement characterised by subjects painted from everyday life in a naturalistic manner; however the term is also generally used to describe artworks painted in a realistic almost photographic way</a:t>
            </a:r>
          </a:p>
        </p:txBody>
      </p:sp>
      <p:pic>
        <p:nvPicPr>
          <p:cNvPr id="4" name="Picture 3">
            <a:extLst>
              <a:ext uri="{FF2B5EF4-FFF2-40B4-BE49-F238E27FC236}">
                <a16:creationId xmlns:a16="http://schemas.microsoft.com/office/drawing/2014/main" id="{A759E454-7BFA-466D-90EC-A824F00B1163}"/>
              </a:ext>
            </a:extLst>
          </p:cNvPr>
          <p:cNvPicPr>
            <a:picLocks noChangeAspect="1"/>
          </p:cNvPicPr>
          <p:nvPr/>
        </p:nvPicPr>
        <p:blipFill>
          <a:blip r:embed="rId2"/>
          <a:stretch>
            <a:fillRect/>
          </a:stretch>
        </p:blipFill>
        <p:spPr>
          <a:xfrm>
            <a:off x="5819388" y="1027906"/>
            <a:ext cx="6088473" cy="4812396"/>
          </a:xfrm>
          <a:prstGeom prst="rect">
            <a:avLst/>
          </a:prstGeom>
        </p:spPr>
      </p:pic>
      <p:sp>
        <p:nvSpPr>
          <p:cNvPr id="5" name="Rectangle 4">
            <a:extLst>
              <a:ext uri="{FF2B5EF4-FFF2-40B4-BE49-F238E27FC236}">
                <a16:creationId xmlns:a16="http://schemas.microsoft.com/office/drawing/2014/main" id="{77A3D8BA-F9BF-49A6-BC0A-750B3BCCAE7B}"/>
              </a:ext>
            </a:extLst>
          </p:cNvPr>
          <p:cNvSpPr/>
          <p:nvPr/>
        </p:nvSpPr>
        <p:spPr>
          <a:xfrm>
            <a:off x="5719689" y="5934670"/>
            <a:ext cx="3902612" cy="923330"/>
          </a:xfrm>
          <a:prstGeom prst="rect">
            <a:avLst/>
          </a:prstGeom>
        </p:spPr>
        <p:txBody>
          <a:bodyPr wrap="square">
            <a:spAutoFit/>
          </a:bodyPr>
          <a:lstStyle/>
          <a:p>
            <a:r>
              <a:rPr lang="en-GB" b="0" i="0" u="none" strike="noStrike" dirty="0">
                <a:solidFill>
                  <a:srgbClr val="313131"/>
                </a:solidFill>
                <a:effectLst/>
                <a:latin typeface="Tate regular"/>
              </a:rPr>
              <a:t>Alphonse </a:t>
            </a:r>
            <a:r>
              <a:rPr lang="en-GB" b="0" i="0" u="none" strike="noStrike" dirty="0" err="1">
                <a:solidFill>
                  <a:srgbClr val="313131"/>
                </a:solidFill>
                <a:effectLst/>
                <a:latin typeface="Tate regular"/>
              </a:rPr>
              <a:t>Legros</a:t>
            </a:r>
            <a:br>
              <a:rPr lang="en-GB" dirty="0"/>
            </a:br>
            <a:r>
              <a:rPr lang="en-GB" b="0" i="1" u="none" strike="noStrike" dirty="0">
                <a:solidFill>
                  <a:srgbClr val="313131"/>
                </a:solidFill>
                <a:effectLst/>
                <a:latin typeface="Tate regular"/>
              </a:rPr>
              <a:t>Le </a:t>
            </a:r>
            <a:r>
              <a:rPr lang="en-GB" b="0" i="1" u="none" strike="noStrike" dirty="0" err="1">
                <a:solidFill>
                  <a:srgbClr val="313131"/>
                </a:solidFill>
                <a:effectLst/>
                <a:latin typeface="Tate regular"/>
              </a:rPr>
              <a:t>Repas</a:t>
            </a:r>
            <a:r>
              <a:rPr lang="en-GB" b="0" i="1" u="none" strike="noStrike" dirty="0">
                <a:solidFill>
                  <a:srgbClr val="313131"/>
                </a:solidFill>
                <a:effectLst/>
                <a:latin typeface="Tate regular"/>
              </a:rPr>
              <a:t> des </a:t>
            </a:r>
            <a:r>
              <a:rPr lang="en-GB" b="0" i="1" u="none" strike="noStrike" dirty="0" err="1">
                <a:solidFill>
                  <a:srgbClr val="313131"/>
                </a:solidFill>
                <a:effectLst/>
                <a:latin typeface="Tate regular"/>
              </a:rPr>
              <a:t>Pauvres</a:t>
            </a:r>
            <a:r>
              <a:rPr lang="en-GB" b="0" i="1" u="none" strike="noStrike" dirty="0">
                <a:solidFill>
                  <a:srgbClr val="313131"/>
                </a:solidFill>
                <a:effectLst/>
                <a:latin typeface="Tate regular"/>
              </a:rPr>
              <a:t>  1877</a:t>
            </a:r>
            <a:r>
              <a:rPr lang="en-GB" b="0" i="0" u="none" strike="noStrike" dirty="0">
                <a:solidFill>
                  <a:srgbClr val="313131"/>
                </a:solidFill>
                <a:effectLst/>
                <a:latin typeface="Tate regular"/>
              </a:rPr>
              <a:t> </a:t>
            </a:r>
            <a:br>
              <a:rPr lang="en-GB" dirty="0"/>
            </a:br>
            <a:r>
              <a:rPr lang="en-GB" b="0" i="0" u="none" strike="noStrike" dirty="0">
                <a:solidFill>
                  <a:srgbClr val="313131"/>
                </a:solidFill>
                <a:effectLst/>
                <a:latin typeface="Tate regular"/>
              </a:rPr>
              <a:t>Tate</a:t>
            </a:r>
            <a:endParaRPr lang="en-GB" dirty="0"/>
          </a:p>
        </p:txBody>
      </p:sp>
    </p:spTree>
    <p:extLst>
      <p:ext uri="{BB962C8B-B14F-4D97-AF65-F5344CB8AC3E}">
        <p14:creationId xmlns:p14="http://schemas.microsoft.com/office/powerpoint/2010/main" val="46949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CB3C-B5EC-44D8-8376-1E40294E55B7}"/>
              </a:ext>
            </a:extLst>
          </p:cNvPr>
          <p:cNvSpPr>
            <a:spLocks noGrp="1"/>
          </p:cNvSpPr>
          <p:nvPr>
            <p:ph type="title"/>
          </p:nvPr>
        </p:nvSpPr>
        <p:spPr/>
        <p:txBody>
          <a:bodyPr/>
          <a:lstStyle/>
          <a:p>
            <a:r>
              <a:rPr lang="en-GB" cap="all" dirty="0"/>
              <a:t>Formalism</a:t>
            </a:r>
            <a:endParaRPr lang="en-GB" dirty="0"/>
          </a:p>
        </p:txBody>
      </p:sp>
      <p:sp>
        <p:nvSpPr>
          <p:cNvPr id="3" name="Content Placeholder 2">
            <a:extLst>
              <a:ext uri="{FF2B5EF4-FFF2-40B4-BE49-F238E27FC236}">
                <a16:creationId xmlns:a16="http://schemas.microsoft.com/office/drawing/2014/main" id="{E3829529-84E5-477E-B44C-C112EF557FF6}"/>
              </a:ext>
            </a:extLst>
          </p:cNvPr>
          <p:cNvSpPr>
            <a:spLocks noGrp="1"/>
          </p:cNvSpPr>
          <p:nvPr>
            <p:ph idx="1"/>
          </p:nvPr>
        </p:nvSpPr>
        <p:spPr>
          <a:xfrm>
            <a:off x="838200" y="1825625"/>
            <a:ext cx="3680791" cy="4351338"/>
          </a:xfrm>
        </p:spPr>
        <p:txBody>
          <a:bodyPr/>
          <a:lstStyle/>
          <a:p>
            <a:r>
              <a:rPr lang="en-GB" dirty="0"/>
              <a:t>Formalism is the study of art based solely on an analysis of its form – the way it is made and what it looks like</a:t>
            </a:r>
          </a:p>
        </p:txBody>
      </p:sp>
      <p:pic>
        <p:nvPicPr>
          <p:cNvPr id="5" name="Picture 4">
            <a:extLst>
              <a:ext uri="{FF2B5EF4-FFF2-40B4-BE49-F238E27FC236}">
                <a16:creationId xmlns:a16="http://schemas.microsoft.com/office/drawing/2014/main" id="{904CAAA5-9252-4B8F-998F-8ABB700C0A2C}"/>
              </a:ext>
            </a:extLst>
          </p:cNvPr>
          <p:cNvPicPr>
            <a:picLocks noChangeAspect="1"/>
          </p:cNvPicPr>
          <p:nvPr/>
        </p:nvPicPr>
        <p:blipFill>
          <a:blip r:embed="rId2"/>
          <a:stretch>
            <a:fillRect/>
          </a:stretch>
        </p:blipFill>
        <p:spPr>
          <a:xfrm>
            <a:off x="6300604" y="845344"/>
            <a:ext cx="4326278" cy="5167312"/>
          </a:xfrm>
          <a:prstGeom prst="rect">
            <a:avLst/>
          </a:prstGeom>
        </p:spPr>
      </p:pic>
      <p:sp>
        <p:nvSpPr>
          <p:cNvPr id="6" name="Rectangle 5">
            <a:extLst>
              <a:ext uri="{FF2B5EF4-FFF2-40B4-BE49-F238E27FC236}">
                <a16:creationId xmlns:a16="http://schemas.microsoft.com/office/drawing/2014/main" id="{2A592BE8-95AE-4640-84EA-10BAD72AD5AA}"/>
              </a:ext>
            </a:extLst>
          </p:cNvPr>
          <p:cNvSpPr/>
          <p:nvPr/>
        </p:nvSpPr>
        <p:spPr>
          <a:xfrm>
            <a:off x="838200" y="5253633"/>
            <a:ext cx="3902612" cy="923330"/>
          </a:xfrm>
          <a:prstGeom prst="rect">
            <a:avLst/>
          </a:prstGeom>
        </p:spPr>
        <p:txBody>
          <a:bodyPr wrap="square">
            <a:spAutoFit/>
          </a:bodyPr>
          <a:lstStyle/>
          <a:p>
            <a:r>
              <a:rPr lang="en-GB" b="0" i="0" u="none" strike="noStrike" dirty="0">
                <a:solidFill>
                  <a:srgbClr val="313131"/>
                </a:solidFill>
                <a:effectLst/>
                <a:latin typeface="Tate regular"/>
              </a:rPr>
              <a:t>Paul Cézanne</a:t>
            </a:r>
            <a:br>
              <a:rPr lang="en-GB" dirty="0"/>
            </a:br>
            <a:r>
              <a:rPr lang="en-GB" b="0" i="1" u="none" strike="noStrike" dirty="0">
                <a:solidFill>
                  <a:srgbClr val="313131"/>
                </a:solidFill>
                <a:effectLst/>
                <a:latin typeface="Tate regular"/>
                <a:hlinkClick r:id="rId3"/>
              </a:rPr>
              <a:t>The Gardener </a:t>
            </a:r>
            <a:r>
              <a:rPr lang="en-GB" b="0" i="1" u="none" strike="noStrike" dirty="0" err="1">
                <a:solidFill>
                  <a:srgbClr val="313131"/>
                </a:solidFill>
                <a:effectLst/>
                <a:latin typeface="Tate regular"/>
                <a:hlinkClick r:id="rId3"/>
              </a:rPr>
              <a:t>Vallier</a:t>
            </a:r>
            <a:r>
              <a:rPr lang="en-GB" b="0" i="0" u="none" strike="noStrike" dirty="0">
                <a:solidFill>
                  <a:srgbClr val="313131"/>
                </a:solidFill>
                <a:effectLst/>
                <a:latin typeface="Tate regular"/>
              </a:rPr>
              <a:t> c.1906 </a:t>
            </a:r>
            <a:br>
              <a:rPr lang="en-GB" dirty="0"/>
            </a:br>
            <a:r>
              <a:rPr lang="en-GB" b="0" i="0" u="none" strike="noStrike" dirty="0">
                <a:solidFill>
                  <a:srgbClr val="313131"/>
                </a:solidFill>
                <a:effectLst/>
                <a:latin typeface="Tate regular"/>
              </a:rPr>
              <a:t>Tate</a:t>
            </a:r>
            <a:endParaRPr lang="en-GB" dirty="0"/>
          </a:p>
        </p:txBody>
      </p:sp>
    </p:spTree>
    <p:extLst>
      <p:ext uri="{BB962C8B-B14F-4D97-AF65-F5344CB8AC3E}">
        <p14:creationId xmlns:p14="http://schemas.microsoft.com/office/powerpoint/2010/main" val="196719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1914</Words>
  <Application>Microsoft Office PowerPoint</Application>
  <PresentationFormat>Widescreen</PresentationFormat>
  <Paragraphs>99</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&amp;quot</vt:lpstr>
      <vt:lpstr>Arial</vt:lpstr>
      <vt:lpstr>Calibri</vt:lpstr>
      <vt:lpstr>Calibri Light</vt:lpstr>
      <vt:lpstr>Georgia</vt:lpstr>
      <vt:lpstr>Source Sans Pro</vt:lpstr>
      <vt:lpstr>Tate regular</vt:lpstr>
      <vt:lpstr>Office Theme</vt:lpstr>
      <vt:lpstr>The NOUMENAL against(?) the PHENOMENAL</vt:lpstr>
      <vt:lpstr>Romanticism</vt:lpstr>
      <vt:lpstr>KANT, SCHILLER</vt:lpstr>
      <vt:lpstr>HEGEL, HAZLITT</vt:lpstr>
      <vt:lpstr>KEATS</vt:lpstr>
      <vt:lpstr>PowerPoint Presentation</vt:lpstr>
      <vt:lpstr>The ABSOLUTE</vt:lpstr>
      <vt:lpstr>Realism </vt:lpstr>
      <vt:lpstr>Formalism</vt:lpstr>
      <vt:lpstr>Modernism</vt:lpstr>
      <vt:lpstr>Abstraction</vt:lpstr>
      <vt:lpstr>CUBISM</vt:lpstr>
      <vt:lpstr>ABSTRACT EXPRESSIONISM</vt:lpstr>
      <vt:lpstr>GREENBERG vs ROSENBERG</vt:lpstr>
      <vt:lpstr>CONCEPTUAL ART</vt:lpstr>
      <vt:lpstr>MINIMALISM </vt:lpstr>
      <vt:lpstr>POSTMODERNISM – DIALECTICAL MATERIALISM</vt:lpstr>
      <vt:lpstr>dialectical materialism</vt:lpstr>
      <vt:lpstr>BENJAMIN</vt:lpstr>
      <vt:lpstr>POP – THE END OF MODERNISM</vt:lpstr>
      <vt:lpstr>POSTMODERN POP AND OTHER SIMULATIONS</vt:lpstr>
      <vt:lpstr>SEMIOTICS</vt:lpstr>
      <vt:lpstr>POST STRUCTURALISM</vt:lpstr>
      <vt:lpstr>STRUCTURALISM</vt:lpstr>
      <vt:lpstr>FEMINIST CRITICISM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Latham</dc:creator>
  <cp:lastModifiedBy>Ian Latham</cp:lastModifiedBy>
  <cp:revision>43</cp:revision>
  <dcterms:created xsi:type="dcterms:W3CDTF">2018-01-20T17:20:03Z</dcterms:created>
  <dcterms:modified xsi:type="dcterms:W3CDTF">2018-01-23T16:18:45Z</dcterms:modified>
</cp:coreProperties>
</file>